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8" r:id="rId2"/>
    <p:sldId id="36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F1EDA-99D3-4554-BAD9-44A523917777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853CA-EE6D-4A83-A453-2DEF021013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89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C62CA-2021-459D-8A66-DCCE093915A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7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C62CA-2021-459D-8A66-DCCE093915A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8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51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98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9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73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79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2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8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7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6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09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88B6C-1747-42A8-8B02-51F2B327F8A5}" type="datetimeFigureOut">
              <a:rPr kumimoji="1" lang="ja-JP" altLang="en-US" smtClean="0"/>
              <a:t>2021/1/6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279F-7261-43B1-B371-5904DEEE7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10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A7D150A-65B8-4A95-AEF1-F0D0FB131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65104"/>
              </p:ext>
            </p:extLst>
          </p:nvPr>
        </p:nvGraphicFramePr>
        <p:xfrm>
          <a:off x="91267" y="1403511"/>
          <a:ext cx="12045495" cy="5227560"/>
        </p:xfrm>
        <a:graphic>
          <a:graphicData uri="http://schemas.openxmlformats.org/drawingml/2006/table">
            <a:tbl>
              <a:tblPr firstRow="1" firstCol="1" bandRow="1"/>
              <a:tblGrid>
                <a:gridCol w="468000">
                  <a:extLst>
                    <a:ext uri="{9D8B030D-6E8A-4147-A177-3AD203B41FA5}">
                      <a16:colId xmlns:a16="http://schemas.microsoft.com/office/drawing/2014/main" val="2327338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540253773"/>
                    </a:ext>
                  </a:extLst>
                </a:gridCol>
                <a:gridCol w="7380000">
                  <a:extLst>
                    <a:ext uri="{9D8B030D-6E8A-4147-A177-3AD203B41FA5}">
                      <a16:colId xmlns:a16="http://schemas.microsoft.com/office/drawing/2014/main" val="2426827077"/>
                    </a:ext>
                  </a:extLst>
                </a:gridCol>
                <a:gridCol w="732338">
                  <a:extLst>
                    <a:ext uri="{9D8B030D-6E8A-4147-A177-3AD203B41FA5}">
                      <a16:colId xmlns:a16="http://schemas.microsoft.com/office/drawing/2014/main" val="3754289502"/>
                    </a:ext>
                  </a:extLst>
                </a:gridCol>
                <a:gridCol w="801157">
                  <a:extLst>
                    <a:ext uri="{9D8B030D-6E8A-4147-A177-3AD203B41FA5}">
                      <a16:colId xmlns:a16="http://schemas.microsoft.com/office/drawing/2014/main" val="2877564555"/>
                    </a:ext>
                  </a:extLst>
                </a:gridCol>
              </a:tblGrid>
              <a:tr h="3675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800" b="1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講義名</a:t>
                      </a:r>
                      <a:endParaRPr lang="en-US" altLang="ja-JP" sz="1800" b="1" kern="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講義の概略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日程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時間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26379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第１回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６次産業化論、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役割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６次化制度や具体例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６次産業化の目的と手法、支援の流れ、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６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次化制度や具体例、関連法規。農観連携・地域資源活用、公募事業取組、食プロ段位認定の申請内容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71461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第２回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マーケティングの基礎知識、応用編、活用法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市場視点に基づくマーケティング手法の考え方、外部環境、内部環境、３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分析、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SWOT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分析、４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分析、ポジション、消費者動向・流通業界動向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78516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第３回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商品開発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手法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、デザイン、販促手法、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販路開拓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商品開発プロセスとコンセプト発想、流通チャネル、パッケージ、デザイン、価格設定、ブランディング、販促、販路開拓、展示会、商談手法、他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en-US" sz="1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en-US" sz="1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16:00</a:t>
                      </a:r>
                      <a:endParaRPr kumimoji="1" lang="ja-JP" altLang="en-US" sz="1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41223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第４回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食品加工、応用、物流、食品衛生、表示、法規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保存手段、加工方法、物流、バリューチェーン等の基本知識と応用知識。食品衛生、商品表示、食品法規、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GAP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HACCP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などの仕組み、手法、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１４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4417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第５回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コ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ｰ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ディネ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ｰ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ト</a:t>
                      </a: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､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リ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ｰ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ダシップ、コミュニケ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ｰ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ショ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ン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食の６次産業化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支援する立場として、必要な対人スキルとコミュニケーション手法などのリーダーシップ、ファシリテーションを学ぶ。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２７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711324"/>
                  </a:ext>
                </a:extLst>
              </a:tr>
            </a:tbl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38F382D0-0024-4A65-AEFB-E531E0399EC9}"/>
              </a:ext>
            </a:extLst>
          </p:cNvPr>
          <p:cNvSpPr txBox="1">
            <a:spLocks/>
          </p:cNvSpPr>
          <p:nvPr/>
        </p:nvSpPr>
        <p:spPr>
          <a:xfrm>
            <a:off x="1" y="-45720"/>
            <a:ext cx="12192000" cy="765810"/>
          </a:xfrm>
          <a:prstGeom prst="rect">
            <a:avLst/>
          </a:prstGeom>
          <a:solidFill>
            <a:srgbClr val="99FF66"/>
          </a:solidFill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食プロ育成講座　カリキュラム①　</a:t>
            </a:r>
            <a:r>
              <a:rPr kumimoji="1" lang="ja-JP" altLang="en-US" sz="5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休日コース（土曜日・日曜日）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65FF8C-8A5B-4365-A991-ED9C9BA75B85}"/>
              </a:ext>
            </a:extLst>
          </p:cNvPr>
          <p:cNvSpPr/>
          <p:nvPr/>
        </p:nvSpPr>
        <p:spPr>
          <a:xfrm>
            <a:off x="953534" y="911002"/>
            <a:ext cx="10330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日程、時間は変わることがあります。都合の悪い日は</a:t>
            </a:r>
            <a:r>
              <a:rPr kumimoji="1" lang="en-US" altLang="ja-JP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ZOOM</a:t>
            </a:r>
            <a:r>
              <a:rPr kumimoji="1" lang="ja-JP" alt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録画で補講していただきます。</a:t>
            </a:r>
            <a:endParaRPr kumimoji="1" lang="ja-JP" altLang="ja-JP" sz="20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97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4000"/>
    </mc:Choice>
    <mc:Fallback>
      <p:transition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A7D150A-65B8-4A95-AEF1-F0D0FB131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958683"/>
              </p:ext>
            </p:extLst>
          </p:nvPr>
        </p:nvGraphicFramePr>
        <p:xfrm>
          <a:off x="180975" y="1420169"/>
          <a:ext cx="11796335" cy="5157940"/>
        </p:xfrm>
        <a:graphic>
          <a:graphicData uri="http://schemas.openxmlformats.org/drawingml/2006/table">
            <a:tbl>
              <a:tblPr firstRow="1" firstCol="1" bandRow="1"/>
              <a:tblGrid>
                <a:gridCol w="468000">
                  <a:extLst>
                    <a:ext uri="{9D8B030D-6E8A-4147-A177-3AD203B41FA5}">
                      <a16:colId xmlns:a16="http://schemas.microsoft.com/office/drawing/2014/main" val="2327338"/>
                    </a:ext>
                  </a:extLst>
                </a:gridCol>
                <a:gridCol w="3384000">
                  <a:extLst>
                    <a:ext uri="{9D8B030D-6E8A-4147-A177-3AD203B41FA5}">
                      <a16:colId xmlns:a16="http://schemas.microsoft.com/office/drawing/2014/main" val="2540253773"/>
                    </a:ext>
                  </a:extLst>
                </a:gridCol>
                <a:gridCol w="6480000">
                  <a:extLst>
                    <a:ext uri="{9D8B030D-6E8A-4147-A177-3AD203B41FA5}">
                      <a16:colId xmlns:a16="http://schemas.microsoft.com/office/drawing/2014/main" val="2426827077"/>
                    </a:ext>
                  </a:extLst>
                </a:gridCol>
                <a:gridCol w="680679">
                  <a:extLst>
                    <a:ext uri="{9D8B030D-6E8A-4147-A177-3AD203B41FA5}">
                      <a16:colId xmlns:a16="http://schemas.microsoft.com/office/drawing/2014/main" val="3754289502"/>
                    </a:ext>
                  </a:extLst>
                </a:gridCol>
                <a:gridCol w="783656">
                  <a:extLst>
                    <a:ext uri="{9D8B030D-6E8A-4147-A177-3AD203B41FA5}">
                      <a16:colId xmlns:a16="http://schemas.microsoft.com/office/drawing/2014/main" val="2877564555"/>
                    </a:ext>
                  </a:extLst>
                </a:gridCol>
              </a:tblGrid>
              <a:tr h="2979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800" b="1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講義名</a:t>
                      </a:r>
                      <a:endParaRPr lang="en-US" altLang="ja-JP" sz="1800" b="1" kern="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講義の概略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日程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時間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26379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６</a:t>
                      </a: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経営戦略、経営管理</a:t>
                      </a:r>
                      <a:r>
                        <a:rPr lang="ja-JP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TW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経営</a:t>
                      </a:r>
                      <a:r>
                        <a:rPr lang="ja-JP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診断</a:t>
                      </a:r>
                      <a:r>
                        <a:rPr lang="zh-TW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、財務</a:t>
                      </a:r>
                      <a:r>
                        <a:rPr lang="ja-JP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諸表、簿記、収支計画</a:t>
                      </a:r>
                      <a:r>
                        <a:rPr lang="zh-TW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経営戦略、ブランディング、財務諸表、農業経営・課題解決</a:t>
                      </a:r>
                      <a:r>
                        <a:rPr lang="ja-JP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診断演習、経営管理。</a:t>
                      </a:r>
                      <a:r>
                        <a:rPr lang="zh-TW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収支計画、経営分析、決算書、貸借対照表</a:t>
                      </a:r>
                      <a:r>
                        <a:rPr lang="ja-JP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、他</a:t>
                      </a:r>
                      <a:r>
                        <a:rPr lang="zh-TW" altLang="en-US" sz="18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２８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71461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７</a:t>
                      </a: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事業計画書作成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に向けての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グループワーク。事業案件討議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次産業化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事業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案件の具体化に向けてのワークショップ、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計画書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作成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理解。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案件課題、ブレスト、</a:t>
                      </a: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SWOT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分析、</a:t>
                      </a:r>
                      <a:r>
                        <a:rPr lang="en-US" alt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法等。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３月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１３日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78516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８</a:t>
                      </a: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②事業計画書作成に向けての。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グループワーク。事業内容確定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ブレスト、</a:t>
                      </a:r>
                      <a:r>
                        <a:rPr lang="en-US" altLang="ja-JP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SWOT</a:t>
                      </a: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分析、</a:t>
                      </a:r>
                      <a:r>
                        <a:rPr lang="en-US" altLang="ja-JP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法で導き出された、事業課題から事業</a:t>
                      </a:r>
                      <a:endParaRPr lang="en-US" alt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内容具体化に向けて、６</a:t>
                      </a:r>
                      <a:r>
                        <a:rPr lang="en-US" altLang="ja-JP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en-US" altLang="ja-JP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に基づいて纏めるグループワーク。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３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１４日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41223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９</a:t>
                      </a: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③事業計画書作成に向けての。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グループワーク。事業案件完成。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地域資源をテーマに</a:t>
                      </a:r>
                      <a:r>
                        <a:rPr lang="en-US" altLang="ja-JP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次化事業案件をグループで完成させるワークショップ、最後にグループごとに発表、質疑応答、講師より講評。</a:t>
                      </a:r>
                      <a:endParaRPr lang="en-US" alt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３月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２７日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4417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alt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200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20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食プロレベル３～レベル４認定申請に向けた解説と記入研修。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食プロ段位認定の申請内容と補足説明、質疑応答、書き方の留意点などを申請書項目に沿って座学とワークショップで学ぶ。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３</a:t>
                      </a:r>
                      <a:r>
                        <a:rPr lang="ja-JP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endParaRPr lang="en-US" altLang="ja-JP" sz="1800" kern="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２８日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1800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～</a:t>
                      </a:r>
                      <a:endParaRPr kumimoji="1" lang="ja-JP" altLang="ja-JP" sz="18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1" lang="en-US" altLang="ja-JP" sz="18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00</a:t>
                      </a:r>
                      <a:endParaRPr lang="ja-JP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711324"/>
                  </a:ext>
                </a:extLst>
              </a:tr>
            </a:tbl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38F382D0-0024-4A65-AEFB-E531E0399EC9}"/>
              </a:ext>
            </a:extLst>
          </p:cNvPr>
          <p:cNvSpPr txBox="1">
            <a:spLocks/>
          </p:cNvSpPr>
          <p:nvPr/>
        </p:nvSpPr>
        <p:spPr>
          <a:xfrm>
            <a:off x="1" y="-45720"/>
            <a:ext cx="12192000" cy="765810"/>
          </a:xfrm>
          <a:prstGeom prst="rect">
            <a:avLst/>
          </a:prstGeom>
          <a:solidFill>
            <a:srgbClr val="99FF66"/>
          </a:solidFill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食プロ育成講座　カリキュラム②　</a:t>
            </a:r>
            <a:r>
              <a:rPr kumimoji="1" lang="ja-JP" altLang="en-US" sz="5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休日コース（土曜日・日曜日）</a:t>
            </a:r>
            <a:endParaRPr kumimoji="1" lang="ja-JP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65FF8C-8A5B-4365-A991-ED9C9BA75B85}"/>
              </a:ext>
            </a:extLst>
          </p:cNvPr>
          <p:cNvSpPr/>
          <p:nvPr/>
        </p:nvSpPr>
        <p:spPr>
          <a:xfrm>
            <a:off x="930964" y="912019"/>
            <a:ext cx="10330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日程、時間は変わることがあります。都合の悪い日は</a:t>
            </a:r>
            <a:r>
              <a:rPr kumimoji="1" lang="en-US" altLang="ja-JP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ZOOM</a:t>
            </a:r>
            <a:r>
              <a:rPr kumimoji="1" lang="ja-JP" alt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録画で補講していただきます。</a:t>
            </a:r>
            <a:endParaRPr kumimoji="1" lang="ja-JP" altLang="ja-JP" sz="20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98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4000"/>
    </mc:Choice>
    <mc:Fallback>
      <p:transition advClick="0" advTm="4000"/>
    </mc:Fallback>
  </mc:AlternateContent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ワイド画面</PresentationFormat>
  <Paragraphs>112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ＭＳ Ｐゴシック</vt:lpstr>
      <vt:lpstr>游ゴシック</vt:lpstr>
      <vt:lpstr>Arial</vt:lpstr>
      <vt:lpstr>Calibri</vt:lpstr>
      <vt:lpstr>Calibri Light</vt:lpstr>
      <vt:lpstr>Century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江上 範博</dc:creator>
  <cp:lastModifiedBy>江上 範博</cp:lastModifiedBy>
  <cp:revision>3</cp:revision>
  <dcterms:created xsi:type="dcterms:W3CDTF">2021-01-06T03:06:34Z</dcterms:created>
  <dcterms:modified xsi:type="dcterms:W3CDTF">2021-01-06T03:22:27Z</dcterms:modified>
</cp:coreProperties>
</file>