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328" r:id="rId2"/>
    <p:sldId id="368" r:id="rId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69" d="100"/>
          <a:sy n="69" d="100"/>
        </p:scale>
        <p:origin x="65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9F1EDA-99D3-4554-BAD9-44A523917777}" type="datetimeFigureOut">
              <a:rPr kumimoji="1" lang="ja-JP" altLang="en-US" smtClean="0"/>
              <a:t>2021/1/6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F853CA-EE6D-4A83-A453-2DEF021013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98911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69C62CA-2021-459D-8A66-DCCE093915A8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15767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69C62CA-2021-459D-8A66-DCCE093915A8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16856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88B6C-1747-42A8-8B02-51F2B327F8A5}" type="datetimeFigureOut">
              <a:rPr kumimoji="1" lang="ja-JP" altLang="en-US" smtClean="0"/>
              <a:t>2021/1/6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B279F-7261-43B1-B371-5904DEEE78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15186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88B6C-1747-42A8-8B02-51F2B327F8A5}" type="datetimeFigureOut">
              <a:rPr kumimoji="1" lang="ja-JP" altLang="en-US" smtClean="0"/>
              <a:t>2021/1/6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B279F-7261-43B1-B371-5904DEEE78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59838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88B6C-1747-42A8-8B02-51F2B327F8A5}" type="datetimeFigureOut">
              <a:rPr kumimoji="1" lang="ja-JP" altLang="en-US" smtClean="0"/>
              <a:t>2021/1/6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B279F-7261-43B1-B371-5904DEEE78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6356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88B6C-1747-42A8-8B02-51F2B327F8A5}" type="datetimeFigureOut">
              <a:rPr kumimoji="1" lang="ja-JP" altLang="en-US" smtClean="0"/>
              <a:t>2021/1/6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B279F-7261-43B1-B371-5904DEEE78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81989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88B6C-1747-42A8-8B02-51F2B327F8A5}" type="datetimeFigureOut">
              <a:rPr kumimoji="1" lang="ja-JP" altLang="en-US" smtClean="0"/>
              <a:t>2021/1/6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B279F-7261-43B1-B371-5904DEEE78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37393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88B6C-1747-42A8-8B02-51F2B327F8A5}" type="datetimeFigureOut">
              <a:rPr kumimoji="1" lang="ja-JP" altLang="en-US" smtClean="0"/>
              <a:t>2021/1/6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B279F-7261-43B1-B371-5904DEEE78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37977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88B6C-1747-42A8-8B02-51F2B327F8A5}" type="datetimeFigureOut">
              <a:rPr kumimoji="1" lang="ja-JP" altLang="en-US" smtClean="0"/>
              <a:t>2021/1/6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B279F-7261-43B1-B371-5904DEEE78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5289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88B6C-1747-42A8-8B02-51F2B327F8A5}" type="datetimeFigureOut">
              <a:rPr kumimoji="1" lang="ja-JP" altLang="en-US" smtClean="0"/>
              <a:t>2021/1/6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B279F-7261-43B1-B371-5904DEEE78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99855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88B6C-1747-42A8-8B02-51F2B327F8A5}" type="datetimeFigureOut">
              <a:rPr kumimoji="1" lang="ja-JP" altLang="en-US" smtClean="0"/>
              <a:t>2021/1/6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B279F-7261-43B1-B371-5904DEEE78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92752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88B6C-1747-42A8-8B02-51F2B327F8A5}" type="datetimeFigureOut">
              <a:rPr kumimoji="1" lang="ja-JP" altLang="en-US" smtClean="0"/>
              <a:t>2021/1/6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B279F-7261-43B1-B371-5904DEEE78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06175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88B6C-1747-42A8-8B02-51F2B327F8A5}" type="datetimeFigureOut">
              <a:rPr kumimoji="1" lang="ja-JP" altLang="en-US" smtClean="0"/>
              <a:t>2021/1/6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B279F-7261-43B1-B371-5904DEEE78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30911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988B6C-1747-42A8-8B02-51F2B327F8A5}" type="datetimeFigureOut">
              <a:rPr kumimoji="1" lang="ja-JP" altLang="en-US" smtClean="0"/>
              <a:t>2021/1/6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8B279F-7261-43B1-B371-5904DEEE78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6108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 1">
            <a:extLst>
              <a:ext uri="{FF2B5EF4-FFF2-40B4-BE49-F238E27FC236}">
                <a16:creationId xmlns:a16="http://schemas.microsoft.com/office/drawing/2014/main" id="{CA7D150A-65B8-4A95-AEF1-F0D0FB1318C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0365104"/>
              </p:ext>
            </p:extLst>
          </p:nvPr>
        </p:nvGraphicFramePr>
        <p:xfrm>
          <a:off x="91267" y="1403511"/>
          <a:ext cx="12045495" cy="5227560"/>
        </p:xfrm>
        <a:graphic>
          <a:graphicData uri="http://schemas.openxmlformats.org/drawingml/2006/table">
            <a:tbl>
              <a:tblPr firstRow="1" firstCol="1" bandRow="1"/>
              <a:tblGrid>
                <a:gridCol w="468000">
                  <a:extLst>
                    <a:ext uri="{9D8B030D-6E8A-4147-A177-3AD203B41FA5}">
                      <a16:colId xmlns:a16="http://schemas.microsoft.com/office/drawing/2014/main" val="2327338"/>
                    </a:ext>
                  </a:extLst>
                </a:gridCol>
                <a:gridCol w="2664000">
                  <a:extLst>
                    <a:ext uri="{9D8B030D-6E8A-4147-A177-3AD203B41FA5}">
                      <a16:colId xmlns:a16="http://schemas.microsoft.com/office/drawing/2014/main" val="2540253773"/>
                    </a:ext>
                  </a:extLst>
                </a:gridCol>
                <a:gridCol w="7380000">
                  <a:extLst>
                    <a:ext uri="{9D8B030D-6E8A-4147-A177-3AD203B41FA5}">
                      <a16:colId xmlns:a16="http://schemas.microsoft.com/office/drawing/2014/main" val="2426827077"/>
                    </a:ext>
                  </a:extLst>
                </a:gridCol>
                <a:gridCol w="732338">
                  <a:extLst>
                    <a:ext uri="{9D8B030D-6E8A-4147-A177-3AD203B41FA5}">
                      <a16:colId xmlns:a16="http://schemas.microsoft.com/office/drawing/2014/main" val="3754289502"/>
                    </a:ext>
                  </a:extLst>
                </a:gridCol>
                <a:gridCol w="801157">
                  <a:extLst>
                    <a:ext uri="{9D8B030D-6E8A-4147-A177-3AD203B41FA5}">
                      <a16:colId xmlns:a16="http://schemas.microsoft.com/office/drawing/2014/main" val="2877564555"/>
                    </a:ext>
                  </a:extLst>
                </a:gridCol>
              </a:tblGrid>
              <a:tr h="367560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ja-JP" sz="1800" b="1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講義名</a:t>
                      </a:r>
                      <a:endParaRPr lang="en-US" altLang="ja-JP" sz="1800" b="1" kern="0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800" b="1" kern="0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講義の概略</a:t>
                      </a:r>
                      <a:endParaRPr lang="ja-JP" sz="1800" kern="100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1800" b="1" kern="0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日程</a:t>
                      </a:r>
                      <a:endParaRPr lang="ja-JP" sz="1800" kern="100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800" b="1" kern="0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時間</a:t>
                      </a:r>
                      <a:endParaRPr lang="ja-JP" sz="1800" kern="100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48263797"/>
                  </a:ext>
                </a:extLst>
              </a:tr>
              <a:tr h="972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2000" kern="0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第１回</a:t>
                      </a:r>
                      <a:endParaRPr lang="ja-JP" sz="2000" kern="100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eaVert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ja-JP" sz="1800" kern="0" dirty="0">
                          <a:effectLst/>
                          <a:latin typeface="+mj-ea"/>
                          <a:ea typeface="+mj-ea"/>
                          <a:cs typeface="Times New Roman" panose="02020603050405020304" pitchFamily="18" charset="0"/>
                        </a:rPr>
                        <a:t>６次産業化論、</a:t>
                      </a:r>
                      <a:r>
                        <a:rPr lang="ja-JP" altLang="en-US" sz="1800" kern="0" dirty="0">
                          <a:effectLst/>
                          <a:latin typeface="+mj-ea"/>
                          <a:ea typeface="+mj-ea"/>
                          <a:cs typeface="Times New Roman" panose="02020603050405020304" pitchFamily="18" charset="0"/>
                        </a:rPr>
                        <a:t>役割</a:t>
                      </a:r>
                      <a:endParaRPr lang="ja-JP" sz="1800" kern="100" dirty="0"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ja-JP" sz="1800" kern="0" dirty="0">
                          <a:effectLst/>
                          <a:latin typeface="+mj-ea"/>
                          <a:ea typeface="+mj-ea"/>
                          <a:cs typeface="Times New Roman" panose="02020603050405020304" pitchFamily="18" charset="0"/>
                        </a:rPr>
                        <a:t>６次化制度や具体例</a:t>
                      </a:r>
                      <a:endParaRPr lang="ja-JP" sz="1800" kern="100" dirty="0"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ja-JP" sz="1800" kern="0" dirty="0">
                          <a:effectLst/>
                          <a:latin typeface="+mj-ea"/>
                          <a:ea typeface="+mj-ea"/>
                          <a:cs typeface="Times New Roman" panose="02020603050405020304" pitchFamily="18" charset="0"/>
                        </a:rPr>
                        <a:t>６次産業化の目的と手法、支援の流れ、</a:t>
                      </a:r>
                      <a:r>
                        <a:rPr lang="ja-JP" altLang="en-US" sz="1800" kern="0" dirty="0">
                          <a:effectLst/>
                          <a:latin typeface="+mj-ea"/>
                          <a:ea typeface="+mj-ea"/>
                          <a:cs typeface="Times New Roman" panose="02020603050405020304" pitchFamily="18" charset="0"/>
                        </a:rPr>
                        <a:t>６</a:t>
                      </a:r>
                      <a:r>
                        <a:rPr lang="ja-JP" sz="1800" kern="0" dirty="0">
                          <a:effectLst/>
                          <a:latin typeface="+mj-ea"/>
                          <a:ea typeface="+mj-ea"/>
                          <a:cs typeface="Times New Roman" panose="02020603050405020304" pitchFamily="18" charset="0"/>
                        </a:rPr>
                        <a:t>次化制度や具体例、関連法規。農観連携・地域資源活用、公募事業取組、食プロ段位認定の申請内容</a:t>
                      </a:r>
                      <a:endParaRPr lang="ja-JP" sz="1800" kern="100" dirty="0"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ja-JP" sz="1800" kern="0" dirty="0">
                          <a:effectLst/>
                          <a:latin typeface="+mj-ea"/>
                          <a:ea typeface="+mj-ea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ja-JP" sz="1800" kern="0" dirty="0">
                          <a:effectLst/>
                          <a:latin typeface="+mj-ea"/>
                          <a:ea typeface="+mj-ea"/>
                          <a:cs typeface="Times New Roman" panose="02020603050405020304" pitchFamily="18" charset="0"/>
                        </a:rPr>
                        <a:t>月</a:t>
                      </a:r>
                      <a:endParaRPr lang="en-US" altLang="ja-JP" sz="1800" kern="0" dirty="0"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ja-JP" sz="1800" kern="0" dirty="0">
                          <a:effectLst/>
                          <a:latin typeface="+mj-ea"/>
                          <a:ea typeface="+mj-ea"/>
                          <a:cs typeface="Times New Roman" panose="02020603050405020304" pitchFamily="18" charset="0"/>
                        </a:rPr>
                        <a:t>30</a:t>
                      </a:r>
                      <a:r>
                        <a:rPr lang="ja-JP" sz="1800" kern="0" dirty="0">
                          <a:effectLst/>
                          <a:latin typeface="+mj-ea"/>
                          <a:ea typeface="+mj-ea"/>
                          <a:cs typeface="Times New Roman" panose="02020603050405020304" pitchFamily="18" charset="0"/>
                        </a:rPr>
                        <a:t>日</a:t>
                      </a:r>
                      <a:endParaRPr lang="en-US" altLang="ja-JP" sz="1800" kern="0" dirty="0"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effectLst/>
                          <a:latin typeface="+mj-ea"/>
                          <a:ea typeface="+mj-ea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ja-JP" sz="1800" kern="0" dirty="0">
                          <a:effectLst/>
                          <a:latin typeface="+mj-ea"/>
                          <a:ea typeface="+mj-ea"/>
                          <a:cs typeface="Times New Roman" panose="02020603050405020304" pitchFamily="18" charset="0"/>
                        </a:rPr>
                        <a:t>土</a:t>
                      </a:r>
                      <a:r>
                        <a:rPr lang="en-US" sz="1800" kern="0" dirty="0">
                          <a:effectLst/>
                          <a:latin typeface="+mj-ea"/>
                          <a:ea typeface="+mj-ea"/>
                          <a:cs typeface="Times New Roman" panose="02020603050405020304" pitchFamily="18" charset="0"/>
                        </a:rPr>
                        <a:t>)</a:t>
                      </a:r>
                      <a:endParaRPr lang="ja-JP" sz="1800" kern="100" dirty="0"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1" lang="en-US" altLang="ja-JP" sz="1800" kern="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n-ea"/>
                          <a:cs typeface="Times New Roman" panose="02020603050405020304" pitchFamily="18" charset="0"/>
                        </a:rPr>
                        <a:t>10:00</a:t>
                      </a:r>
                      <a:endParaRPr kumimoji="1" lang="ja-JP" altLang="ja-JP" sz="1800" kern="100" dirty="0">
                        <a:solidFill>
                          <a:schemeClr val="tx1"/>
                        </a:solidFill>
                        <a:effectLst/>
                        <a:latin typeface="+mj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1" lang="ja-JP" altLang="ja-JP" sz="1800" kern="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n-ea"/>
                          <a:cs typeface="Times New Roman" panose="02020603050405020304" pitchFamily="18" charset="0"/>
                        </a:rPr>
                        <a:t>　～</a:t>
                      </a:r>
                      <a:endParaRPr kumimoji="1" lang="ja-JP" altLang="ja-JP" sz="1800" kern="100" dirty="0">
                        <a:solidFill>
                          <a:schemeClr val="tx1"/>
                        </a:solidFill>
                        <a:effectLst/>
                        <a:latin typeface="+mj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1" lang="en-US" altLang="ja-JP" sz="1800" kern="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n-ea"/>
                          <a:cs typeface="Times New Roman" panose="02020603050405020304" pitchFamily="18" charset="0"/>
                        </a:rPr>
                        <a:t>16</a:t>
                      </a:r>
                      <a:r>
                        <a:rPr kumimoji="1" lang="ja-JP" altLang="en-US" sz="1800" kern="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n-ea"/>
                          <a:cs typeface="Times New Roman" panose="02020603050405020304" pitchFamily="18" charset="0"/>
                        </a:rPr>
                        <a:t>：</a:t>
                      </a:r>
                      <a:r>
                        <a:rPr kumimoji="1" lang="en-US" altLang="ja-JP" sz="1800" kern="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n-ea"/>
                          <a:cs typeface="Times New Roman" panose="02020603050405020304" pitchFamily="18" charset="0"/>
                        </a:rPr>
                        <a:t>00</a:t>
                      </a:r>
                      <a:endParaRPr lang="ja-JP" sz="1800" kern="100" dirty="0"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77714613"/>
                  </a:ext>
                </a:extLst>
              </a:tr>
              <a:tr h="972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2000" kern="0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第２回</a:t>
                      </a:r>
                      <a:endParaRPr lang="ja-JP" sz="2000" kern="100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eaVert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ja-JP" sz="1800" kern="0" dirty="0">
                          <a:effectLst/>
                          <a:latin typeface="+mj-ea"/>
                          <a:ea typeface="+mj-ea"/>
                          <a:cs typeface="Times New Roman" panose="02020603050405020304" pitchFamily="18" charset="0"/>
                        </a:rPr>
                        <a:t>マーケティングの基礎知識、応用編、活用法</a:t>
                      </a:r>
                      <a:endParaRPr lang="ja-JP" sz="1800" kern="100" dirty="0"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ja-JP" sz="1800" kern="0" dirty="0">
                          <a:effectLst/>
                          <a:latin typeface="+mj-ea"/>
                          <a:ea typeface="+mj-ea"/>
                          <a:cs typeface="Times New Roman" panose="02020603050405020304" pitchFamily="18" charset="0"/>
                        </a:rPr>
                        <a:t>市場視点に基づくマーケティング手法の考え方、外部環境、内部環境、３</a:t>
                      </a:r>
                      <a:r>
                        <a:rPr lang="en-US" sz="1800" kern="0" dirty="0">
                          <a:effectLst/>
                          <a:latin typeface="+mj-ea"/>
                          <a:ea typeface="+mj-ea"/>
                          <a:cs typeface="Times New Roman" panose="02020603050405020304" pitchFamily="18" charset="0"/>
                        </a:rPr>
                        <a:t>C</a:t>
                      </a:r>
                      <a:r>
                        <a:rPr lang="ja-JP" sz="1800" kern="0" dirty="0">
                          <a:effectLst/>
                          <a:latin typeface="+mj-ea"/>
                          <a:ea typeface="+mj-ea"/>
                          <a:cs typeface="Times New Roman" panose="02020603050405020304" pitchFamily="18" charset="0"/>
                        </a:rPr>
                        <a:t>分析、</a:t>
                      </a:r>
                      <a:r>
                        <a:rPr lang="en-US" sz="1800" kern="0" dirty="0">
                          <a:effectLst/>
                          <a:latin typeface="+mj-ea"/>
                          <a:ea typeface="+mj-ea"/>
                          <a:cs typeface="Times New Roman" panose="02020603050405020304" pitchFamily="18" charset="0"/>
                        </a:rPr>
                        <a:t>SWOT</a:t>
                      </a:r>
                      <a:r>
                        <a:rPr lang="ja-JP" sz="1800" kern="0" dirty="0">
                          <a:effectLst/>
                          <a:latin typeface="+mj-ea"/>
                          <a:ea typeface="+mj-ea"/>
                          <a:cs typeface="Times New Roman" panose="02020603050405020304" pitchFamily="18" charset="0"/>
                        </a:rPr>
                        <a:t>分析、４</a:t>
                      </a:r>
                      <a:r>
                        <a:rPr lang="en-US" sz="1800" kern="0" dirty="0">
                          <a:effectLst/>
                          <a:latin typeface="+mj-ea"/>
                          <a:ea typeface="+mj-ea"/>
                          <a:cs typeface="Times New Roman" panose="02020603050405020304" pitchFamily="18" charset="0"/>
                        </a:rPr>
                        <a:t>P</a:t>
                      </a:r>
                      <a:r>
                        <a:rPr lang="ja-JP" sz="1800" kern="0" dirty="0">
                          <a:effectLst/>
                          <a:latin typeface="+mj-ea"/>
                          <a:ea typeface="+mj-ea"/>
                          <a:cs typeface="Times New Roman" panose="02020603050405020304" pitchFamily="18" charset="0"/>
                        </a:rPr>
                        <a:t>分析、ポジション、消費者動向・流通業界動向</a:t>
                      </a:r>
                      <a:endParaRPr lang="ja-JP" sz="1800" kern="100" dirty="0"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ja-JP" sz="1800" kern="0" dirty="0">
                          <a:effectLst/>
                          <a:latin typeface="+mj-ea"/>
                          <a:ea typeface="+mj-ea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ja-JP" altLang="en-US" sz="1800" kern="0" dirty="0">
                          <a:effectLst/>
                          <a:latin typeface="+mj-ea"/>
                          <a:ea typeface="+mj-ea"/>
                          <a:cs typeface="Times New Roman" panose="02020603050405020304" pitchFamily="18" charset="0"/>
                        </a:rPr>
                        <a:t>月</a:t>
                      </a:r>
                      <a:endParaRPr lang="en-US" altLang="ja-JP" sz="1800" kern="0" dirty="0"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ja-JP" sz="1800" kern="0" dirty="0">
                          <a:effectLst/>
                          <a:latin typeface="+mj-ea"/>
                          <a:ea typeface="+mj-ea"/>
                          <a:cs typeface="Times New Roman" panose="02020603050405020304" pitchFamily="18" charset="0"/>
                        </a:rPr>
                        <a:t>31</a:t>
                      </a:r>
                      <a:r>
                        <a:rPr lang="ja-JP" altLang="en-US" sz="1800" kern="0" dirty="0">
                          <a:effectLst/>
                          <a:latin typeface="+mj-ea"/>
                          <a:ea typeface="+mj-ea"/>
                          <a:cs typeface="Times New Roman" panose="02020603050405020304" pitchFamily="18" charset="0"/>
                        </a:rPr>
                        <a:t>日</a:t>
                      </a:r>
                      <a:endParaRPr lang="ja-JP" sz="1800" kern="100" dirty="0"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effectLst/>
                          <a:latin typeface="+mj-ea"/>
                          <a:ea typeface="+mj-ea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ja-JP" altLang="en-US" sz="1800" kern="0" dirty="0">
                          <a:effectLst/>
                          <a:latin typeface="+mj-ea"/>
                          <a:ea typeface="+mj-ea"/>
                          <a:cs typeface="Times New Roman" panose="02020603050405020304" pitchFamily="18" charset="0"/>
                        </a:rPr>
                        <a:t>日</a:t>
                      </a:r>
                      <a:r>
                        <a:rPr lang="en-US" sz="1800" kern="0" dirty="0">
                          <a:effectLst/>
                          <a:latin typeface="+mj-ea"/>
                          <a:ea typeface="+mj-ea"/>
                          <a:cs typeface="Times New Roman" panose="02020603050405020304" pitchFamily="18" charset="0"/>
                        </a:rPr>
                        <a:t>)</a:t>
                      </a:r>
                      <a:endParaRPr lang="ja-JP" sz="1800" kern="100" dirty="0"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1" lang="en-US" altLang="ja-JP" sz="1800" kern="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n-ea"/>
                          <a:cs typeface="Times New Roman" panose="02020603050405020304" pitchFamily="18" charset="0"/>
                        </a:rPr>
                        <a:t>10:00</a:t>
                      </a:r>
                      <a:endParaRPr kumimoji="1" lang="ja-JP" altLang="ja-JP" sz="1800" kern="100" dirty="0">
                        <a:solidFill>
                          <a:schemeClr val="tx1"/>
                        </a:solidFill>
                        <a:effectLst/>
                        <a:latin typeface="+mj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1" lang="ja-JP" altLang="ja-JP" sz="1800" kern="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n-ea"/>
                          <a:cs typeface="Times New Roman" panose="02020603050405020304" pitchFamily="18" charset="0"/>
                        </a:rPr>
                        <a:t>　～</a:t>
                      </a:r>
                      <a:endParaRPr kumimoji="1" lang="ja-JP" altLang="ja-JP" sz="1800" kern="100" dirty="0">
                        <a:solidFill>
                          <a:schemeClr val="tx1"/>
                        </a:solidFill>
                        <a:effectLst/>
                        <a:latin typeface="+mj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1" lang="en-US" altLang="ja-JP" sz="1800" kern="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n-ea"/>
                          <a:cs typeface="Times New Roman" panose="02020603050405020304" pitchFamily="18" charset="0"/>
                        </a:rPr>
                        <a:t>16</a:t>
                      </a:r>
                      <a:r>
                        <a:rPr kumimoji="1" lang="ja-JP" altLang="en-US" sz="1800" kern="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n-ea"/>
                          <a:cs typeface="Times New Roman" panose="02020603050405020304" pitchFamily="18" charset="0"/>
                        </a:rPr>
                        <a:t>：</a:t>
                      </a:r>
                      <a:r>
                        <a:rPr kumimoji="1" lang="en-US" altLang="ja-JP" sz="1800" kern="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n-ea"/>
                          <a:cs typeface="Times New Roman" panose="02020603050405020304" pitchFamily="18" charset="0"/>
                        </a:rPr>
                        <a:t>00</a:t>
                      </a:r>
                      <a:endParaRPr lang="ja-JP" sz="1800" kern="100" dirty="0"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18785167"/>
                  </a:ext>
                </a:extLst>
              </a:tr>
              <a:tr h="972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2000" kern="0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第３回</a:t>
                      </a:r>
                      <a:endParaRPr lang="ja-JP" sz="2000" kern="100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eaVert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ja-JP" sz="1800" kern="0" dirty="0">
                          <a:effectLst/>
                          <a:latin typeface="+mj-ea"/>
                          <a:ea typeface="+mj-ea"/>
                          <a:cs typeface="Times New Roman" panose="02020603050405020304" pitchFamily="18" charset="0"/>
                        </a:rPr>
                        <a:t>商品開発</a:t>
                      </a:r>
                      <a:r>
                        <a:rPr lang="ja-JP" altLang="en-US" sz="1800" kern="0" dirty="0">
                          <a:effectLst/>
                          <a:latin typeface="+mj-ea"/>
                          <a:ea typeface="+mj-ea"/>
                          <a:cs typeface="Times New Roman" panose="02020603050405020304" pitchFamily="18" charset="0"/>
                        </a:rPr>
                        <a:t>手法</a:t>
                      </a:r>
                      <a:r>
                        <a:rPr lang="ja-JP" sz="1800" kern="0" dirty="0">
                          <a:effectLst/>
                          <a:latin typeface="+mj-ea"/>
                          <a:ea typeface="+mj-ea"/>
                          <a:cs typeface="Times New Roman" panose="02020603050405020304" pitchFamily="18" charset="0"/>
                        </a:rPr>
                        <a:t>、デザイン、販促手法、</a:t>
                      </a:r>
                      <a:r>
                        <a:rPr lang="ja-JP" altLang="en-US" sz="1800" kern="0" dirty="0">
                          <a:effectLst/>
                          <a:latin typeface="+mj-ea"/>
                          <a:ea typeface="+mj-ea"/>
                          <a:cs typeface="Times New Roman" panose="02020603050405020304" pitchFamily="18" charset="0"/>
                        </a:rPr>
                        <a:t>販路開拓</a:t>
                      </a:r>
                      <a:endParaRPr lang="ja-JP" sz="1800" kern="100" dirty="0"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ja-JP" sz="1800" kern="0" dirty="0">
                          <a:effectLst/>
                          <a:latin typeface="+mj-ea"/>
                          <a:ea typeface="+mj-ea"/>
                          <a:cs typeface="Times New Roman" panose="02020603050405020304" pitchFamily="18" charset="0"/>
                        </a:rPr>
                        <a:t>商品開発プロセスとコンセプト発想、流通チャネル、パッケージ、デザイン、価格設定、ブランディング、販促、販路開拓、展示会、商談手法、他</a:t>
                      </a:r>
                      <a:endParaRPr lang="ja-JP" sz="1800" kern="100" dirty="0"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800" kern="0" dirty="0">
                          <a:effectLst/>
                          <a:latin typeface="+mj-ea"/>
                          <a:ea typeface="+mj-ea"/>
                          <a:cs typeface="Times New Roman" panose="02020603050405020304" pitchFamily="18" charset="0"/>
                        </a:rPr>
                        <a:t>２</a:t>
                      </a:r>
                      <a:r>
                        <a:rPr lang="ja-JP" sz="1800" kern="0" dirty="0">
                          <a:effectLst/>
                          <a:latin typeface="+mj-ea"/>
                          <a:ea typeface="+mj-ea"/>
                          <a:cs typeface="Times New Roman" panose="02020603050405020304" pitchFamily="18" charset="0"/>
                        </a:rPr>
                        <a:t>月</a:t>
                      </a:r>
                      <a:endParaRPr lang="en-US" altLang="ja-JP" sz="1800" kern="0" dirty="0"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ja-JP" sz="1800" kern="0" dirty="0">
                          <a:effectLst/>
                          <a:latin typeface="+mj-ea"/>
                          <a:ea typeface="+mj-ea"/>
                          <a:cs typeface="Times New Roman" panose="02020603050405020304" pitchFamily="18" charset="0"/>
                        </a:rPr>
                        <a:t>13</a:t>
                      </a:r>
                      <a:r>
                        <a:rPr lang="ja-JP" sz="1800" kern="0" dirty="0">
                          <a:effectLst/>
                          <a:latin typeface="+mj-ea"/>
                          <a:ea typeface="+mj-ea"/>
                          <a:cs typeface="Times New Roman" panose="02020603050405020304" pitchFamily="18" charset="0"/>
                        </a:rPr>
                        <a:t>日</a:t>
                      </a:r>
                      <a:endParaRPr lang="ja-JP" sz="1800" kern="100" dirty="0"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effectLst/>
                          <a:latin typeface="+mj-ea"/>
                          <a:ea typeface="+mj-ea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ja-JP" altLang="en-US" sz="1800" kern="0" dirty="0">
                          <a:effectLst/>
                          <a:latin typeface="+mj-ea"/>
                          <a:ea typeface="+mj-ea"/>
                          <a:cs typeface="Times New Roman" panose="02020603050405020304" pitchFamily="18" charset="0"/>
                        </a:rPr>
                        <a:t>土</a:t>
                      </a:r>
                      <a:r>
                        <a:rPr lang="en-US" sz="1800" kern="0" dirty="0">
                          <a:effectLst/>
                          <a:latin typeface="+mj-ea"/>
                          <a:ea typeface="+mj-ea"/>
                          <a:cs typeface="Times New Roman" panose="02020603050405020304" pitchFamily="18" charset="0"/>
                        </a:rPr>
                        <a:t>)</a:t>
                      </a:r>
                      <a:endParaRPr lang="ja-JP" sz="1800" kern="100" dirty="0"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ea"/>
                          <a:ea typeface="+mj-ea"/>
                          <a:cs typeface="Times New Roman" panose="02020603050405020304" pitchFamily="18" charset="0"/>
                        </a:rPr>
                        <a:t>10:00</a:t>
                      </a:r>
                      <a:endParaRPr kumimoji="1" lang="ja-JP" altLang="en-US" sz="1800" b="0" i="0" u="none" strike="noStrike" kern="1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ea"/>
                          <a:ea typeface="+mj-ea"/>
                          <a:cs typeface="Times New Roman" panose="02020603050405020304" pitchFamily="18" charset="0"/>
                        </a:rPr>
                        <a:t>　～</a:t>
                      </a:r>
                      <a:endParaRPr kumimoji="1" lang="ja-JP" altLang="en-US" sz="1800" b="0" i="0" u="none" strike="noStrike" kern="1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ea"/>
                          <a:ea typeface="+mj-ea"/>
                          <a:cs typeface="Times New Roman" panose="02020603050405020304" pitchFamily="18" charset="0"/>
                        </a:rPr>
                        <a:t>16:00</a:t>
                      </a:r>
                      <a:endParaRPr kumimoji="1" lang="ja-JP" altLang="en-US" sz="1800" b="0" i="0" u="none" strike="noStrike" kern="1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16412231"/>
                  </a:ext>
                </a:extLst>
              </a:tr>
              <a:tr h="972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2000" kern="0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第４回</a:t>
                      </a:r>
                      <a:endParaRPr lang="ja-JP" sz="2000" kern="100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eaVert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ja-JP" sz="1800" kern="0" dirty="0">
                          <a:effectLst/>
                          <a:latin typeface="+mj-ea"/>
                          <a:ea typeface="+mj-ea"/>
                          <a:cs typeface="Times New Roman" panose="02020603050405020304" pitchFamily="18" charset="0"/>
                        </a:rPr>
                        <a:t>食品加工、応用、物流、食品衛生、表示、法規</a:t>
                      </a:r>
                      <a:endParaRPr lang="ja-JP" sz="1800" kern="100" dirty="0"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ja-JP" sz="1800" kern="0" dirty="0">
                          <a:effectLst/>
                          <a:latin typeface="+mj-ea"/>
                          <a:ea typeface="+mj-ea"/>
                          <a:cs typeface="Times New Roman" panose="02020603050405020304" pitchFamily="18" charset="0"/>
                        </a:rPr>
                        <a:t>保存手段、加工方法、物流、バリューチェーン等の基本知識と応用知識。食品衛生、商品表示、食品法規、</a:t>
                      </a:r>
                      <a:r>
                        <a:rPr lang="en-US" sz="1800" kern="0" dirty="0">
                          <a:effectLst/>
                          <a:latin typeface="+mj-ea"/>
                          <a:ea typeface="+mj-ea"/>
                          <a:cs typeface="Times New Roman" panose="02020603050405020304" pitchFamily="18" charset="0"/>
                        </a:rPr>
                        <a:t>GAP</a:t>
                      </a:r>
                      <a:r>
                        <a:rPr lang="ja-JP" sz="1800" kern="0" dirty="0">
                          <a:effectLst/>
                          <a:latin typeface="+mj-ea"/>
                          <a:ea typeface="+mj-ea"/>
                          <a:cs typeface="Times New Roman" panose="02020603050405020304" pitchFamily="18" charset="0"/>
                        </a:rPr>
                        <a:t>、</a:t>
                      </a:r>
                      <a:r>
                        <a:rPr lang="en-US" sz="1800" kern="0" dirty="0">
                          <a:effectLst/>
                          <a:latin typeface="+mj-ea"/>
                          <a:ea typeface="+mj-ea"/>
                          <a:cs typeface="Times New Roman" panose="02020603050405020304" pitchFamily="18" charset="0"/>
                        </a:rPr>
                        <a:t>HACCP</a:t>
                      </a:r>
                      <a:r>
                        <a:rPr lang="ja-JP" sz="1800" kern="0" dirty="0">
                          <a:effectLst/>
                          <a:latin typeface="+mj-ea"/>
                          <a:ea typeface="+mj-ea"/>
                          <a:cs typeface="Times New Roman" panose="02020603050405020304" pitchFamily="18" charset="0"/>
                        </a:rPr>
                        <a:t>などの仕組み、手法、</a:t>
                      </a:r>
                      <a:endParaRPr lang="ja-JP" sz="1800" kern="100" dirty="0"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800" kern="0" dirty="0">
                          <a:effectLst/>
                          <a:latin typeface="+mj-ea"/>
                          <a:ea typeface="+mj-ea"/>
                          <a:cs typeface="Times New Roman" panose="02020603050405020304" pitchFamily="18" charset="0"/>
                        </a:rPr>
                        <a:t>２</a:t>
                      </a:r>
                      <a:r>
                        <a:rPr lang="ja-JP" sz="1800" kern="0" dirty="0">
                          <a:effectLst/>
                          <a:latin typeface="+mj-ea"/>
                          <a:ea typeface="+mj-ea"/>
                          <a:cs typeface="Times New Roman" panose="02020603050405020304" pitchFamily="18" charset="0"/>
                        </a:rPr>
                        <a:t>月</a:t>
                      </a:r>
                      <a:endParaRPr lang="en-US" altLang="ja-JP" sz="1800" kern="0" dirty="0"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800" kern="0" dirty="0">
                          <a:effectLst/>
                          <a:latin typeface="+mj-ea"/>
                          <a:ea typeface="+mj-ea"/>
                          <a:cs typeface="Times New Roman" panose="02020603050405020304" pitchFamily="18" charset="0"/>
                        </a:rPr>
                        <a:t>１４</a:t>
                      </a:r>
                      <a:r>
                        <a:rPr lang="ja-JP" sz="1800" kern="0" dirty="0">
                          <a:effectLst/>
                          <a:latin typeface="+mj-ea"/>
                          <a:ea typeface="+mj-ea"/>
                          <a:cs typeface="Times New Roman" panose="02020603050405020304" pitchFamily="18" charset="0"/>
                        </a:rPr>
                        <a:t>日</a:t>
                      </a:r>
                      <a:endParaRPr lang="ja-JP" sz="1800" kern="100" dirty="0"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effectLst/>
                          <a:latin typeface="+mj-ea"/>
                          <a:ea typeface="+mj-ea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ja-JP" altLang="en-US" sz="1800" kern="0" dirty="0">
                          <a:effectLst/>
                          <a:latin typeface="+mj-ea"/>
                          <a:ea typeface="+mj-ea"/>
                          <a:cs typeface="Times New Roman" panose="02020603050405020304" pitchFamily="18" charset="0"/>
                        </a:rPr>
                        <a:t>日</a:t>
                      </a:r>
                      <a:r>
                        <a:rPr lang="en-US" sz="1800" kern="0" dirty="0">
                          <a:effectLst/>
                          <a:latin typeface="+mj-ea"/>
                          <a:ea typeface="+mj-ea"/>
                          <a:cs typeface="Times New Roman" panose="02020603050405020304" pitchFamily="18" charset="0"/>
                        </a:rPr>
                        <a:t>)</a:t>
                      </a:r>
                      <a:endParaRPr lang="ja-JP" sz="1800" kern="100" dirty="0"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1" lang="en-US" altLang="ja-JP" sz="1800" kern="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n-ea"/>
                          <a:cs typeface="Times New Roman" panose="02020603050405020304" pitchFamily="18" charset="0"/>
                        </a:rPr>
                        <a:t>10:00</a:t>
                      </a:r>
                      <a:endParaRPr kumimoji="1" lang="ja-JP" altLang="ja-JP" sz="1800" kern="100" dirty="0">
                        <a:solidFill>
                          <a:schemeClr val="tx1"/>
                        </a:solidFill>
                        <a:effectLst/>
                        <a:latin typeface="+mj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1" lang="ja-JP" altLang="ja-JP" sz="1800" kern="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n-ea"/>
                          <a:cs typeface="Times New Roman" panose="02020603050405020304" pitchFamily="18" charset="0"/>
                        </a:rPr>
                        <a:t>　～</a:t>
                      </a:r>
                      <a:endParaRPr kumimoji="1" lang="ja-JP" altLang="ja-JP" sz="1800" kern="100" dirty="0">
                        <a:solidFill>
                          <a:schemeClr val="tx1"/>
                        </a:solidFill>
                        <a:effectLst/>
                        <a:latin typeface="+mj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1" lang="en-US" altLang="ja-JP" sz="1800" kern="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n-ea"/>
                          <a:cs typeface="Times New Roman" panose="02020603050405020304" pitchFamily="18" charset="0"/>
                        </a:rPr>
                        <a:t>16</a:t>
                      </a:r>
                      <a:r>
                        <a:rPr kumimoji="1" lang="ja-JP" altLang="en-US" sz="1800" kern="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n-ea"/>
                          <a:cs typeface="Times New Roman" panose="02020603050405020304" pitchFamily="18" charset="0"/>
                        </a:rPr>
                        <a:t>：</a:t>
                      </a:r>
                      <a:r>
                        <a:rPr kumimoji="1" lang="en-US" altLang="ja-JP" sz="1800" kern="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n-ea"/>
                          <a:cs typeface="Times New Roman" panose="02020603050405020304" pitchFamily="18" charset="0"/>
                        </a:rPr>
                        <a:t>00</a:t>
                      </a:r>
                      <a:endParaRPr lang="ja-JP" sz="1800" kern="100" dirty="0"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62944177"/>
                  </a:ext>
                </a:extLst>
              </a:tr>
              <a:tr h="972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2000" kern="0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第５回</a:t>
                      </a:r>
                      <a:endParaRPr lang="ja-JP" sz="2000" kern="100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eaVert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ja-JP" sz="1800" kern="0" dirty="0">
                          <a:effectLst/>
                          <a:latin typeface="+mj-ea"/>
                          <a:ea typeface="+mj-ea"/>
                          <a:cs typeface="Times New Roman" panose="02020603050405020304" pitchFamily="18" charset="0"/>
                        </a:rPr>
                        <a:t>コ</a:t>
                      </a:r>
                      <a:r>
                        <a:rPr lang="ja-JP" altLang="en-US" sz="1800" kern="0" dirty="0">
                          <a:effectLst/>
                          <a:latin typeface="+mj-ea"/>
                          <a:ea typeface="+mj-ea"/>
                          <a:cs typeface="Times New Roman" panose="02020603050405020304" pitchFamily="18" charset="0"/>
                        </a:rPr>
                        <a:t>ｰ</a:t>
                      </a:r>
                      <a:r>
                        <a:rPr lang="ja-JP" sz="1800" kern="0" dirty="0">
                          <a:effectLst/>
                          <a:latin typeface="+mj-ea"/>
                          <a:ea typeface="+mj-ea"/>
                          <a:cs typeface="Times New Roman" panose="02020603050405020304" pitchFamily="18" charset="0"/>
                        </a:rPr>
                        <a:t>ディネ</a:t>
                      </a:r>
                      <a:r>
                        <a:rPr lang="ja-JP" altLang="en-US" sz="1800" kern="0" dirty="0">
                          <a:effectLst/>
                          <a:latin typeface="+mj-ea"/>
                          <a:ea typeface="+mj-ea"/>
                          <a:cs typeface="Times New Roman" panose="02020603050405020304" pitchFamily="18" charset="0"/>
                        </a:rPr>
                        <a:t>ｰ</a:t>
                      </a:r>
                      <a:r>
                        <a:rPr lang="ja-JP" sz="1800" kern="0" dirty="0">
                          <a:effectLst/>
                          <a:latin typeface="+mj-ea"/>
                          <a:ea typeface="+mj-ea"/>
                          <a:cs typeface="Times New Roman" panose="02020603050405020304" pitchFamily="18" charset="0"/>
                        </a:rPr>
                        <a:t>ト</a:t>
                      </a:r>
                      <a:r>
                        <a:rPr lang="en-US" altLang="ja-JP" sz="1800" kern="0" dirty="0">
                          <a:effectLst/>
                          <a:latin typeface="+mj-ea"/>
                          <a:ea typeface="+mj-ea"/>
                          <a:cs typeface="Times New Roman" panose="02020603050405020304" pitchFamily="18" charset="0"/>
                        </a:rPr>
                        <a:t>､</a:t>
                      </a:r>
                      <a:r>
                        <a:rPr lang="ja-JP" sz="1800" kern="0" dirty="0">
                          <a:effectLst/>
                          <a:latin typeface="+mj-ea"/>
                          <a:ea typeface="+mj-ea"/>
                          <a:cs typeface="Times New Roman" panose="02020603050405020304" pitchFamily="18" charset="0"/>
                        </a:rPr>
                        <a:t>リ</a:t>
                      </a:r>
                      <a:r>
                        <a:rPr lang="ja-JP" altLang="en-US" sz="1800" kern="0" dirty="0">
                          <a:effectLst/>
                          <a:latin typeface="+mj-ea"/>
                          <a:ea typeface="+mj-ea"/>
                          <a:cs typeface="Times New Roman" panose="02020603050405020304" pitchFamily="18" charset="0"/>
                        </a:rPr>
                        <a:t>ｰ</a:t>
                      </a:r>
                      <a:r>
                        <a:rPr lang="ja-JP" sz="1800" kern="0" dirty="0">
                          <a:effectLst/>
                          <a:latin typeface="+mj-ea"/>
                          <a:ea typeface="+mj-ea"/>
                          <a:cs typeface="Times New Roman" panose="02020603050405020304" pitchFamily="18" charset="0"/>
                        </a:rPr>
                        <a:t>ダシップ、コミュニケ</a:t>
                      </a:r>
                      <a:r>
                        <a:rPr lang="ja-JP" altLang="en-US" sz="1800" kern="0" dirty="0">
                          <a:effectLst/>
                          <a:latin typeface="+mj-ea"/>
                          <a:ea typeface="+mj-ea"/>
                          <a:cs typeface="Times New Roman" panose="02020603050405020304" pitchFamily="18" charset="0"/>
                        </a:rPr>
                        <a:t>ｰ</a:t>
                      </a:r>
                      <a:r>
                        <a:rPr lang="ja-JP" sz="1800" kern="0" dirty="0">
                          <a:effectLst/>
                          <a:latin typeface="+mj-ea"/>
                          <a:ea typeface="+mj-ea"/>
                          <a:cs typeface="Times New Roman" panose="02020603050405020304" pitchFamily="18" charset="0"/>
                        </a:rPr>
                        <a:t>ショ</a:t>
                      </a:r>
                      <a:r>
                        <a:rPr lang="ja-JP" altLang="en-US" sz="1800" kern="0" dirty="0">
                          <a:effectLst/>
                          <a:latin typeface="+mj-ea"/>
                          <a:ea typeface="+mj-ea"/>
                          <a:cs typeface="Times New Roman" panose="02020603050405020304" pitchFamily="18" charset="0"/>
                        </a:rPr>
                        <a:t>ン</a:t>
                      </a:r>
                      <a:endParaRPr lang="ja-JP" sz="1800" kern="100" dirty="0"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ja-JP" sz="1800" kern="0" dirty="0">
                          <a:effectLst/>
                          <a:latin typeface="+mj-ea"/>
                          <a:ea typeface="+mj-ea"/>
                          <a:cs typeface="Times New Roman" panose="02020603050405020304" pitchFamily="18" charset="0"/>
                        </a:rPr>
                        <a:t>食の６次産業化</a:t>
                      </a:r>
                      <a:r>
                        <a:rPr lang="ja-JP" altLang="en-US" sz="1800" kern="0" dirty="0">
                          <a:effectLst/>
                          <a:latin typeface="+mj-ea"/>
                          <a:ea typeface="+mj-ea"/>
                          <a:cs typeface="Times New Roman" panose="02020603050405020304" pitchFamily="18" charset="0"/>
                        </a:rPr>
                        <a:t>を</a:t>
                      </a:r>
                      <a:r>
                        <a:rPr lang="ja-JP" sz="1800" kern="0" dirty="0">
                          <a:effectLst/>
                          <a:latin typeface="+mj-ea"/>
                          <a:ea typeface="+mj-ea"/>
                          <a:cs typeface="Times New Roman" panose="02020603050405020304" pitchFamily="18" charset="0"/>
                        </a:rPr>
                        <a:t>支援する立場として、必要な対人スキルとコミュニケーション手法などのリーダーシップ、ファシリテーションを学ぶ。</a:t>
                      </a:r>
                      <a:endParaRPr lang="en-US" altLang="ja-JP" sz="1800" kern="0" dirty="0"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800" kern="0" dirty="0">
                          <a:effectLst/>
                          <a:latin typeface="+mj-ea"/>
                          <a:ea typeface="+mj-ea"/>
                          <a:cs typeface="Times New Roman" panose="02020603050405020304" pitchFamily="18" charset="0"/>
                        </a:rPr>
                        <a:t>２</a:t>
                      </a:r>
                      <a:r>
                        <a:rPr lang="ja-JP" sz="1800" kern="0" dirty="0">
                          <a:effectLst/>
                          <a:latin typeface="+mj-ea"/>
                          <a:ea typeface="+mj-ea"/>
                          <a:cs typeface="Times New Roman" panose="02020603050405020304" pitchFamily="18" charset="0"/>
                        </a:rPr>
                        <a:t>月</a:t>
                      </a:r>
                      <a:endParaRPr lang="en-US" altLang="ja-JP" sz="1800" kern="0" dirty="0"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800" kern="0" dirty="0">
                          <a:effectLst/>
                          <a:latin typeface="+mj-ea"/>
                          <a:ea typeface="+mj-ea"/>
                          <a:cs typeface="Times New Roman" panose="02020603050405020304" pitchFamily="18" charset="0"/>
                        </a:rPr>
                        <a:t>２７</a:t>
                      </a:r>
                      <a:r>
                        <a:rPr lang="ja-JP" sz="1800" kern="0" dirty="0">
                          <a:effectLst/>
                          <a:latin typeface="+mj-ea"/>
                          <a:ea typeface="+mj-ea"/>
                          <a:cs typeface="Times New Roman" panose="02020603050405020304" pitchFamily="18" charset="0"/>
                        </a:rPr>
                        <a:t>日</a:t>
                      </a:r>
                      <a:endParaRPr lang="en-US" altLang="ja-JP" sz="1800" kern="0" dirty="0"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effectLst/>
                          <a:latin typeface="+mj-ea"/>
                          <a:ea typeface="+mj-ea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ja-JP" altLang="en-US" sz="1800" kern="0" dirty="0">
                          <a:effectLst/>
                          <a:latin typeface="+mj-ea"/>
                          <a:ea typeface="+mj-ea"/>
                          <a:cs typeface="Times New Roman" panose="02020603050405020304" pitchFamily="18" charset="0"/>
                        </a:rPr>
                        <a:t>土</a:t>
                      </a:r>
                      <a:r>
                        <a:rPr lang="en-US" sz="1800" kern="0" dirty="0">
                          <a:effectLst/>
                          <a:latin typeface="+mj-ea"/>
                          <a:ea typeface="+mj-ea"/>
                          <a:cs typeface="Times New Roman" panose="02020603050405020304" pitchFamily="18" charset="0"/>
                        </a:rPr>
                        <a:t>)</a:t>
                      </a:r>
                      <a:endParaRPr lang="ja-JP" sz="1800" kern="100" dirty="0"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1" lang="en-US" altLang="ja-JP" sz="1800" kern="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n-ea"/>
                          <a:cs typeface="Times New Roman" panose="02020603050405020304" pitchFamily="18" charset="0"/>
                        </a:rPr>
                        <a:t>10:00</a:t>
                      </a:r>
                      <a:endParaRPr kumimoji="1" lang="ja-JP" altLang="ja-JP" sz="1800" kern="100" dirty="0">
                        <a:solidFill>
                          <a:schemeClr val="tx1"/>
                        </a:solidFill>
                        <a:effectLst/>
                        <a:latin typeface="+mj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1" lang="ja-JP" altLang="ja-JP" sz="1800" kern="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n-ea"/>
                          <a:cs typeface="Times New Roman" panose="02020603050405020304" pitchFamily="18" charset="0"/>
                        </a:rPr>
                        <a:t>　～</a:t>
                      </a:r>
                      <a:endParaRPr kumimoji="1" lang="ja-JP" altLang="ja-JP" sz="1800" kern="100" dirty="0">
                        <a:solidFill>
                          <a:schemeClr val="tx1"/>
                        </a:solidFill>
                        <a:effectLst/>
                        <a:latin typeface="+mj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1" lang="en-US" altLang="ja-JP" sz="1800" kern="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n-ea"/>
                          <a:cs typeface="Times New Roman" panose="02020603050405020304" pitchFamily="18" charset="0"/>
                        </a:rPr>
                        <a:t>16</a:t>
                      </a:r>
                      <a:r>
                        <a:rPr kumimoji="1" lang="ja-JP" altLang="en-US" sz="1800" kern="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n-ea"/>
                          <a:cs typeface="Times New Roman" panose="02020603050405020304" pitchFamily="18" charset="0"/>
                        </a:rPr>
                        <a:t>：</a:t>
                      </a:r>
                      <a:r>
                        <a:rPr kumimoji="1" lang="en-US" altLang="ja-JP" sz="1800" kern="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n-ea"/>
                          <a:cs typeface="Times New Roman" panose="02020603050405020304" pitchFamily="18" charset="0"/>
                        </a:rPr>
                        <a:t>00</a:t>
                      </a:r>
                      <a:endParaRPr lang="ja-JP" sz="1800" kern="100" dirty="0"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31711324"/>
                  </a:ext>
                </a:extLst>
              </a:tr>
            </a:tbl>
          </a:graphicData>
        </a:graphic>
      </p:graphicFrame>
      <p:sp>
        <p:nvSpPr>
          <p:cNvPr id="3" name="タイトル 1">
            <a:extLst>
              <a:ext uri="{FF2B5EF4-FFF2-40B4-BE49-F238E27FC236}">
                <a16:creationId xmlns:a16="http://schemas.microsoft.com/office/drawing/2014/main" id="{38F382D0-0024-4A65-AEFB-E531E0399EC9}"/>
              </a:ext>
            </a:extLst>
          </p:cNvPr>
          <p:cNvSpPr txBox="1">
            <a:spLocks/>
          </p:cNvSpPr>
          <p:nvPr/>
        </p:nvSpPr>
        <p:spPr>
          <a:xfrm>
            <a:off x="1" y="-45720"/>
            <a:ext cx="12192000" cy="765810"/>
          </a:xfrm>
          <a:prstGeom prst="rect">
            <a:avLst/>
          </a:prstGeom>
          <a:solidFill>
            <a:srgbClr val="99FF66"/>
          </a:solidFill>
        </p:spPr>
        <p:txBody>
          <a:bodyPr>
            <a:normAutofit fontScale="6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GP創英角ｺﾞｼｯｸUB" panose="020B0900000000000000" pitchFamily="50" charset="-128"/>
              <a:ea typeface="HGP創英角ｺﾞｼｯｸUB" panose="020B0900000000000000" pitchFamily="50" charset="-128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5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j-cs"/>
              </a:rPr>
              <a:t>食プロ育成講座　カリキュラム①　</a:t>
            </a:r>
            <a:r>
              <a:rPr kumimoji="1" lang="ja-JP" altLang="en-US" sz="5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j-cs"/>
              </a:rPr>
              <a:t>休日コース（土曜日・日曜日）</a:t>
            </a: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CB65FF8C-8A5B-4365-A991-ED9C9BA75B85}"/>
              </a:ext>
            </a:extLst>
          </p:cNvPr>
          <p:cNvSpPr/>
          <p:nvPr/>
        </p:nvSpPr>
        <p:spPr>
          <a:xfrm>
            <a:off x="953534" y="911002"/>
            <a:ext cx="1033007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ja-JP" sz="2000" b="0" i="0" u="none" strike="noStrike" kern="1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※</a:t>
            </a:r>
            <a:r>
              <a:rPr kumimoji="1" lang="ja-JP" altLang="en-US" sz="2000" b="0" i="0" u="none" strike="noStrike" kern="1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日程、時間は変わることがあります。都合の悪い日は</a:t>
            </a:r>
            <a:r>
              <a:rPr kumimoji="1" lang="en-US" altLang="ja-JP" sz="2000" b="0" i="0" u="none" strike="noStrike" kern="1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ZOOM</a:t>
            </a:r>
            <a:r>
              <a:rPr kumimoji="1" lang="ja-JP" altLang="en-US" sz="2000" b="0" i="0" u="none" strike="noStrike" kern="1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録画で補講していただきます。</a:t>
            </a:r>
            <a:endParaRPr kumimoji="1" lang="ja-JP" altLang="ja-JP" sz="2000" b="0" i="0" u="none" strike="noStrike" kern="1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50974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 advTm="4000"/>
    </mc:Choice>
    <mc:Fallback>
      <p:transition advClick="0" advTm="400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 1">
            <a:extLst>
              <a:ext uri="{FF2B5EF4-FFF2-40B4-BE49-F238E27FC236}">
                <a16:creationId xmlns:a16="http://schemas.microsoft.com/office/drawing/2014/main" id="{CA7D150A-65B8-4A95-AEF1-F0D0FB1318C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4958683"/>
              </p:ext>
            </p:extLst>
          </p:nvPr>
        </p:nvGraphicFramePr>
        <p:xfrm>
          <a:off x="180975" y="1420169"/>
          <a:ext cx="11796335" cy="5157940"/>
        </p:xfrm>
        <a:graphic>
          <a:graphicData uri="http://schemas.openxmlformats.org/drawingml/2006/table">
            <a:tbl>
              <a:tblPr firstRow="1" firstCol="1" bandRow="1"/>
              <a:tblGrid>
                <a:gridCol w="468000">
                  <a:extLst>
                    <a:ext uri="{9D8B030D-6E8A-4147-A177-3AD203B41FA5}">
                      <a16:colId xmlns:a16="http://schemas.microsoft.com/office/drawing/2014/main" val="2327338"/>
                    </a:ext>
                  </a:extLst>
                </a:gridCol>
                <a:gridCol w="3384000">
                  <a:extLst>
                    <a:ext uri="{9D8B030D-6E8A-4147-A177-3AD203B41FA5}">
                      <a16:colId xmlns:a16="http://schemas.microsoft.com/office/drawing/2014/main" val="2540253773"/>
                    </a:ext>
                  </a:extLst>
                </a:gridCol>
                <a:gridCol w="6480000">
                  <a:extLst>
                    <a:ext uri="{9D8B030D-6E8A-4147-A177-3AD203B41FA5}">
                      <a16:colId xmlns:a16="http://schemas.microsoft.com/office/drawing/2014/main" val="2426827077"/>
                    </a:ext>
                  </a:extLst>
                </a:gridCol>
                <a:gridCol w="680679">
                  <a:extLst>
                    <a:ext uri="{9D8B030D-6E8A-4147-A177-3AD203B41FA5}">
                      <a16:colId xmlns:a16="http://schemas.microsoft.com/office/drawing/2014/main" val="3754289502"/>
                    </a:ext>
                  </a:extLst>
                </a:gridCol>
                <a:gridCol w="783656">
                  <a:extLst>
                    <a:ext uri="{9D8B030D-6E8A-4147-A177-3AD203B41FA5}">
                      <a16:colId xmlns:a16="http://schemas.microsoft.com/office/drawing/2014/main" val="2877564555"/>
                    </a:ext>
                  </a:extLst>
                </a:gridCol>
              </a:tblGrid>
              <a:tr h="297940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ja-JP" sz="1800" b="1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講義名</a:t>
                      </a:r>
                      <a:endParaRPr lang="en-US" altLang="ja-JP" sz="1800" b="1" kern="0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800" b="1" kern="0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講義の概略</a:t>
                      </a:r>
                      <a:endParaRPr lang="ja-JP" sz="1800" kern="100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1800" b="1" kern="0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日程</a:t>
                      </a:r>
                      <a:endParaRPr lang="ja-JP" sz="1800" kern="100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800" b="1" kern="0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時間</a:t>
                      </a:r>
                      <a:endParaRPr lang="ja-JP" sz="1800" kern="100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48263797"/>
                  </a:ext>
                </a:extLst>
              </a:tr>
              <a:tr h="972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2000" kern="0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第</a:t>
                      </a:r>
                      <a:r>
                        <a:rPr lang="ja-JP" altLang="en-US" sz="2000" kern="0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６</a:t>
                      </a:r>
                      <a:r>
                        <a:rPr lang="ja-JP" sz="2000" kern="0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回</a:t>
                      </a:r>
                      <a:endParaRPr lang="ja-JP" sz="2000" kern="100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eaVert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ja-JP" sz="1800" kern="0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経営戦略、経営管理</a:t>
                      </a:r>
                      <a:r>
                        <a:rPr lang="ja-JP" altLang="en-US" sz="1800" kern="0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、</a:t>
                      </a:r>
                      <a:r>
                        <a:rPr lang="zh-TW" altLang="en-US" sz="1800" kern="0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経営</a:t>
                      </a:r>
                      <a:r>
                        <a:rPr lang="ja-JP" altLang="en-US" sz="1800" kern="0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診断</a:t>
                      </a:r>
                      <a:r>
                        <a:rPr lang="zh-TW" altLang="en-US" sz="1800" kern="0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、財務</a:t>
                      </a:r>
                      <a:r>
                        <a:rPr lang="ja-JP" altLang="en-US" sz="1800" kern="0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諸表、簿記、収支計画</a:t>
                      </a:r>
                      <a:r>
                        <a:rPr lang="zh-TW" altLang="en-US" sz="1800" kern="0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。</a:t>
                      </a:r>
                      <a:endParaRPr lang="ja-JP" sz="105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ja-JP" sz="1800" kern="0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経営戦略、ブランディング、財務諸表、農業経営・課題解決</a:t>
                      </a:r>
                      <a:r>
                        <a:rPr lang="ja-JP" altLang="en-US" sz="1800" kern="0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、</a:t>
                      </a:r>
                      <a:r>
                        <a:rPr lang="ja-JP" sz="1800" kern="0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診断演習、経営管理。</a:t>
                      </a:r>
                      <a:r>
                        <a:rPr lang="zh-TW" altLang="en-US" sz="1800" kern="0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収支計画、経営分析、決算書、貸借対照表</a:t>
                      </a:r>
                      <a:r>
                        <a:rPr lang="ja-JP" altLang="en-US" sz="1800" kern="0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、他</a:t>
                      </a:r>
                      <a:r>
                        <a:rPr lang="zh-TW" altLang="en-US" sz="1800" kern="0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。</a:t>
                      </a:r>
                      <a:endParaRPr lang="ja-JP" sz="1800" kern="100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800" kern="0" dirty="0">
                          <a:effectLst/>
                          <a:latin typeface="+mj-ea"/>
                          <a:ea typeface="+mj-ea"/>
                          <a:cs typeface="Times New Roman" panose="02020603050405020304" pitchFamily="18" charset="0"/>
                        </a:rPr>
                        <a:t>２</a:t>
                      </a:r>
                      <a:r>
                        <a:rPr lang="ja-JP" sz="1800" kern="0" dirty="0">
                          <a:effectLst/>
                          <a:latin typeface="+mj-ea"/>
                          <a:ea typeface="+mj-ea"/>
                          <a:cs typeface="Times New Roman" panose="02020603050405020304" pitchFamily="18" charset="0"/>
                        </a:rPr>
                        <a:t>月</a:t>
                      </a:r>
                      <a:endParaRPr lang="en-US" altLang="ja-JP" sz="1800" kern="0" dirty="0"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800" kern="0" dirty="0">
                          <a:effectLst/>
                          <a:latin typeface="+mj-ea"/>
                          <a:ea typeface="+mj-ea"/>
                          <a:cs typeface="Times New Roman" panose="02020603050405020304" pitchFamily="18" charset="0"/>
                        </a:rPr>
                        <a:t>２８</a:t>
                      </a:r>
                      <a:r>
                        <a:rPr lang="ja-JP" sz="1800" kern="0" dirty="0">
                          <a:effectLst/>
                          <a:latin typeface="+mj-ea"/>
                          <a:ea typeface="+mj-ea"/>
                          <a:cs typeface="Times New Roman" panose="02020603050405020304" pitchFamily="18" charset="0"/>
                        </a:rPr>
                        <a:t>日</a:t>
                      </a:r>
                      <a:endParaRPr lang="en-US" altLang="ja-JP" sz="1800" kern="0" dirty="0"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effectLst/>
                          <a:latin typeface="+mj-ea"/>
                          <a:ea typeface="+mj-ea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ja-JP" altLang="en-US" sz="1800" kern="0" dirty="0">
                          <a:effectLst/>
                          <a:latin typeface="+mj-ea"/>
                          <a:ea typeface="+mj-ea"/>
                          <a:cs typeface="Times New Roman" panose="02020603050405020304" pitchFamily="18" charset="0"/>
                        </a:rPr>
                        <a:t>日</a:t>
                      </a:r>
                      <a:r>
                        <a:rPr lang="en-US" sz="1800" kern="0" dirty="0">
                          <a:effectLst/>
                          <a:latin typeface="+mj-ea"/>
                          <a:ea typeface="+mj-ea"/>
                          <a:cs typeface="Times New Roman" panose="02020603050405020304" pitchFamily="18" charset="0"/>
                        </a:rPr>
                        <a:t>)</a:t>
                      </a:r>
                      <a:endParaRPr lang="ja-JP" sz="1800" kern="100" dirty="0"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1" lang="en-US" altLang="ja-JP" sz="1800" kern="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n-ea"/>
                          <a:cs typeface="Times New Roman" panose="02020603050405020304" pitchFamily="18" charset="0"/>
                        </a:rPr>
                        <a:t>10:00</a:t>
                      </a:r>
                      <a:endParaRPr kumimoji="1" lang="ja-JP" altLang="ja-JP" sz="1800" kern="100" dirty="0">
                        <a:solidFill>
                          <a:schemeClr val="tx1"/>
                        </a:solidFill>
                        <a:effectLst/>
                        <a:latin typeface="+mj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1" lang="ja-JP" altLang="ja-JP" sz="1800" kern="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n-ea"/>
                          <a:cs typeface="Times New Roman" panose="02020603050405020304" pitchFamily="18" charset="0"/>
                        </a:rPr>
                        <a:t>　～</a:t>
                      </a:r>
                      <a:endParaRPr kumimoji="1" lang="ja-JP" altLang="ja-JP" sz="1800" kern="100" dirty="0">
                        <a:solidFill>
                          <a:schemeClr val="tx1"/>
                        </a:solidFill>
                        <a:effectLst/>
                        <a:latin typeface="+mj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1" lang="en-US" altLang="ja-JP" sz="1800" kern="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n-ea"/>
                          <a:cs typeface="Times New Roman" panose="02020603050405020304" pitchFamily="18" charset="0"/>
                        </a:rPr>
                        <a:t>16</a:t>
                      </a:r>
                      <a:r>
                        <a:rPr kumimoji="1" lang="ja-JP" altLang="en-US" sz="1800" kern="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n-ea"/>
                          <a:cs typeface="Times New Roman" panose="02020603050405020304" pitchFamily="18" charset="0"/>
                        </a:rPr>
                        <a:t>：</a:t>
                      </a:r>
                      <a:r>
                        <a:rPr kumimoji="1" lang="en-US" altLang="ja-JP" sz="1800" kern="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n-ea"/>
                          <a:cs typeface="Times New Roman" panose="02020603050405020304" pitchFamily="18" charset="0"/>
                        </a:rPr>
                        <a:t>00</a:t>
                      </a:r>
                      <a:endParaRPr lang="ja-JP" sz="1800" kern="100" dirty="0"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77714613"/>
                  </a:ext>
                </a:extLst>
              </a:tr>
              <a:tr h="972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2000" kern="0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第</a:t>
                      </a:r>
                      <a:r>
                        <a:rPr lang="ja-JP" altLang="en-US" sz="2000" kern="0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７</a:t>
                      </a:r>
                      <a:r>
                        <a:rPr lang="ja-JP" sz="2000" kern="0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回</a:t>
                      </a:r>
                      <a:endParaRPr lang="ja-JP" sz="2000" kern="100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eaVert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800" kern="0" dirty="0">
                          <a:effectLst/>
                          <a:latin typeface="+mj-ea"/>
                          <a:ea typeface="+mj-ea"/>
                          <a:cs typeface="Times New Roman" panose="02020603050405020304" pitchFamily="18" charset="0"/>
                        </a:rPr>
                        <a:t>①</a:t>
                      </a:r>
                      <a:r>
                        <a:rPr lang="ja-JP" sz="1800" kern="0" dirty="0">
                          <a:effectLst/>
                          <a:latin typeface="+mj-ea"/>
                          <a:ea typeface="+mj-ea"/>
                          <a:cs typeface="Times New Roman" panose="02020603050405020304" pitchFamily="18" charset="0"/>
                        </a:rPr>
                        <a:t>事業計画書作成</a:t>
                      </a:r>
                      <a:r>
                        <a:rPr lang="ja-JP" altLang="en-US" sz="1800" kern="0" dirty="0">
                          <a:effectLst/>
                          <a:latin typeface="+mj-ea"/>
                          <a:ea typeface="+mj-ea"/>
                          <a:cs typeface="Times New Roman" panose="02020603050405020304" pitchFamily="18" charset="0"/>
                        </a:rPr>
                        <a:t>に向けての</a:t>
                      </a:r>
                      <a:endParaRPr lang="en-US" altLang="ja-JP" sz="1800" kern="0" dirty="0"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800" kern="0" dirty="0">
                          <a:effectLst/>
                          <a:latin typeface="+mj-ea"/>
                          <a:ea typeface="+mj-ea"/>
                          <a:cs typeface="Times New Roman" panose="02020603050405020304" pitchFamily="18" charset="0"/>
                        </a:rPr>
                        <a:t>グループワーク。事業案件討議</a:t>
                      </a:r>
                      <a:endParaRPr lang="ja-JP" sz="1800" kern="100" dirty="0"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ja-JP" sz="1800" kern="0" dirty="0">
                          <a:effectLst/>
                          <a:latin typeface="+mj-ea"/>
                          <a:ea typeface="+mj-ea"/>
                          <a:cs typeface="Times New Roman" panose="02020603050405020304" pitchFamily="18" charset="0"/>
                        </a:rPr>
                        <a:t>6</a:t>
                      </a:r>
                      <a:r>
                        <a:rPr lang="ja-JP" altLang="en-US" sz="1800" kern="0" dirty="0">
                          <a:effectLst/>
                          <a:latin typeface="+mj-ea"/>
                          <a:ea typeface="+mj-ea"/>
                          <a:cs typeface="Times New Roman" panose="02020603050405020304" pitchFamily="18" charset="0"/>
                        </a:rPr>
                        <a:t>次産業化</a:t>
                      </a:r>
                      <a:r>
                        <a:rPr lang="ja-JP" sz="1800" kern="0" dirty="0">
                          <a:effectLst/>
                          <a:latin typeface="+mj-ea"/>
                          <a:ea typeface="+mj-ea"/>
                          <a:cs typeface="Times New Roman" panose="02020603050405020304" pitchFamily="18" charset="0"/>
                        </a:rPr>
                        <a:t>事業</a:t>
                      </a:r>
                      <a:r>
                        <a:rPr lang="ja-JP" altLang="en-US" sz="1800" kern="0" dirty="0">
                          <a:effectLst/>
                          <a:latin typeface="+mj-ea"/>
                          <a:ea typeface="+mj-ea"/>
                          <a:cs typeface="Times New Roman" panose="02020603050405020304" pitchFamily="18" charset="0"/>
                        </a:rPr>
                        <a:t>案件の具体化に向けてのワークショップ、</a:t>
                      </a:r>
                      <a:endParaRPr lang="en-US" altLang="ja-JP" sz="1800" kern="0" dirty="0"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ja-JP" sz="1800" kern="0" dirty="0">
                          <a:effectLst/>
                          <a:latin typeface="+mj-ea"/>
                          <a:ea typeface="+mj-ea"/>
                          <a:cs typeface="Times New Roman" panose="02020603050405020304" pitchFamily="18" charset="0"/>
                        </a:rPr>
                        <a:t>計画書</a:t>
                      </a:r>
                      <a:r>
                        <a:rPr lang="ja-JP" altLang="en-US" sz="1800" kern="0" dirty="0">
                          <a:effectLst/>
                          <a:latin typeface="+mj-ea"/>
                          <a:ea typeface="+mj-ea"/>
                          <a:cs typeface="Times New Roman" panose="02020603050405020304" pitchFamily="18" charset="0"/>
                        </a:rPr>
                        <a:t>の</a:t>
                      </a:r>
                      <a:r>
                        <a:rPr lang="ja-JP" sz="1800" kern="0" dirty="0">
                          <a:effectLst/>
                          <a:latin typeface="+mj-ea"/>
                          <a:ea typeface="+mj-ea"/>
                          <a:cs typeface="Times New Roman" panose="02020603050405020304" pitchFamily="18" charset="0"/>
                        </a:rPr>
                        <a:t>作成</a:t>
                      </a:r>
                      <a:r>
                        <a:rPr lang="ja-JP" altLang="en-US" sz="1800" kern="0" dirty="0">
                          <a:effectLst/>
                          <a:latin typeface="+mj-ea"/>
                          <a:ea typeface="+mj-ea"/>
                          <a:cs typeface="Times New Roman" panose="02020603050405020304" pitchFamily="18" charset="0"/>
                        </a:rPr>
                        <a:t>・</a:t>
                      </a:r>
                      <a:r>
                        <a:rPr lang="ja-JP" sz="1800" kern="0" dirty="0">
                          <a:effectLst/>
                          <a:latin typeface="+mj-ea"/>
                          <a:ea typeface="+mj-ea"/>
                          <a:cs typeface="Times New Roman" panose="02020603050405020304" pitchFamily="18" charset="0"/>
                        </a:rPr>
                        <a:t>理解。</a:t>
                      </a:r>
                      <a:r>
                        <a:rPr lang="ja-JP" altLang="en-US" sz="1800" kern="0" dirty="0">
                          <a:effectLst/>
                          <a:latin typeface="+mj-ea"/>
                          <a:ea typeface="+mj-ea"/>
                          <a:cs typeface="Times New Roman" panose="02020603050405020304" pitchFamily="18" charset="0"/>
                        </a:rPr>
                        <a:t>案件課題、ブレスト、</a:t>
                      </a:r>
                      <a:r>
                        <a:rPr lang="en-US" altLang="ja-JP" sz="1800" kern="0" dirty="0">
                          <a:effectLst/>
                          <a:latin typeface="+mj-ea"/>
                          <a:ea typeface="+mj-ea"/>
                          <a:cs typeface="Times New Roman" panose="02020603050405020304" pitchFamily="18" charset="0"/>
                        </a:rPr>
                        <a:t>SWOT</a:t>
                      </a:r>
                      <a:r>
                        <a:rPr lang="ja-JP" altLang="en-US" sz="1800" kern="0" dirty="0">
                          <a:effectLst/>
                          <a:latin typeface="+mj-ea"/>
                          <a:ea typeface="+mj-ea"/>
                          <a:cs typeface="Times New Roman" panose="02020603050405020304" pitchFamily="18" charset="0"/>
                        </a:rPr>
                        <a:t>分析、</a:t>
                      </a:r>
                      <a:r>
                        <a:rPr lang="en-US" altLang="ja-JP" sz="1800" kern="0" dirty="0">
                          <a:effectLst/>
                          <a:latin typeface="+mj-ea"/>
                          <a:ea typeface="+mj-ea"/>
                          <a:cs typeface="Times New Roman" panose="02020603050405020304" pitchFamily="18" charset="0"/>
                        </a:rPr>
                        <a:t>KJ</a:t>
                      </a:r>
                      <a:r>
                        <a:rPr lang="ja-JP" altLang="en-US" sz="1800" kern="0" dirty="0">
                          <a:effectLst/>
                          <a:latin typeface="+mj-ea"/>
                          <a:ea typeface="+mj-ea"/>
                          <a:cs typeface="Times New Roman" panose="02020603050405020304" pitchFamily="18" charset="0"/>
                        </a:rPr>
                        <a:t>法等。</a:t>
                      </a:r>
                      <a:endParaRPr lang="ja-JP" sz="1800" kern="100" dirty="0"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800" kern="0" dirty="0">
                          <a:effectLst/>
                          <a:latin typeface="+mj-ea"/>
                          <a:ea typeface="+mj-ea"/>
                          <a:cs typeface="Times New Roman" panose="02020603050405020304" pitchFamily="18" charset="0"/>
                        </a:rPr>
                        <a:t>３月</a:t>
                      </a:r>
                      <a:endParaRPr lang="en-US" altLang="ja-JP" sz="1800" kern="0" dirty="0"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800" kern="0" dirty="0">
                          <a:effectLst/>
                          <a:latin typeface="+mj-ea"/>
                          <a:ea typeface="+mj-ea"/>
                          <a:cs typeface="Times New Roman" panose="02020603050405020304" pitchFamily="18" charset="0"/>
                        </a:rPr>
                        <a:t>１３日</a:t>
                      </a:r>
                      <a:endParaRPr lang="ja-JP" sz="1800" kern="100" dirty="0"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effectLst/>
                          <a:latin typeface="+mj-ea"/>
                          <a:ea typeface="+mj-ea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ja-JP" altLang="en-US" sz="1800" kern="0" dirty="0">
                          <a:effectLst/>
                          <a:latin typeface="+mj-ea"/>
                          <a:ea typeface="+mj-ea"/>
                          <a:cs typeface="Times New Roman" panose="02020603050405020304" pitchFamily="18" charset="0"/>
                        </a:rPr>
                        <a:t>土</a:t>
                      </a:r>
                      <a:r>
                        <a:rPr lang="en-US" sz="1800" kern="0" dirty="0">
                          <a:effectLst/>
                          <a:latin typeface="+mj-ea"/>
                          <a:ea typeface="+mj-ea"/>
                          <a:cs typeface="Times New Roman" panose="02020603050405020304" pitchFamily="18" charset="0"/>
                        </a:rPr>
                        <a:t>)</a:t>
                      </a:r>
                      <a:endParaRPr lang="ja-JP" sz="1800" kern="100" dirty="0"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1" lang="en-US" altLang="ja-JP" sz="1800" kern="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n-ea"/>
                          <a:cs typeface="Times New Roman" panose="02020603050405020304" pitchFamily="18" charset="0"/>
                        </a:rPr>
                        <a:t>10:00</a:t>
                      </a:r>
                      <a:endParaRPr kumimoji="1" lang="ja-JP" altLang="ja-JP" sz="1800" kern="100" dirty="0">
                        <a:solidFill>
                          <a:schemeClr val="tx1"/>
                        </a:solidFill>
                        <a:effectLst/>
                        <a:latin typeface="+mj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1" lang="ja-JP" altLang="ja-JP" sz="1800" kern="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n-ea"/>
                          <a:cs typeface="Times New Roman" panose="02020603050405020304" pitchFamily="18" charset="0"/>
                        </a:rPr>
                        <a:t>　～</a:t>
                      </a:r>
                      <a:endParaRPr kumimoji="1" lang="ja-JP" altLang="ja-JP" sz="1800" kern="100" dirty="0">
                        <a:solidFill>
                          <a:schemeClr val="tx1"/>
                        </a:solidFill>
                        <a:effectLst/>
                        <a:latin typeface="+mj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1" lang="en-US" altLang="ja-JP" sz="1800" kern="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n-ea"/>
                          <a:cs typeface="Times New Roman" panose="02020603050405020304" pitchFamily="18" charset="0"/>
                        </a:rPr>
                        <a:t>16</a:t>
                      </a:r>
                      <a:r>
                        <a:rPr kumimoji="1" lang="ja-JP" altLang="en-US" sz="1800" kern="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n-ea"/>
                          <a:cs typeface="Times New Roman" panose="02020603050405020304" pitchFamily="18" charset="0"/>
                        </a:rPr>
                        <a:t>：</a:t>
                      </a:r>
                      <a:r>
                        <a:rPr kumimoji="1" lang="en-US" altLang="ja-JP" sz="1800" kern="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n-ea"/>
                          <a:cs typeface="Times New Roman" panose="02020603050405020304" pitchFamily="18" charset="0"/>
                        </a:rPr>
                        <a:t>00</a:t>
                      </a:r>
                      <a:endParaRPr lang="ja-JP" sz="1800" kern="100" dirty="0"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18785167"/>
                  </a:ext>
                </a:extLst>
              </a:tr>
              <a:tr h="972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2000" kern="0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第</a:t>
                      </a:r>
                      <a:r>
                        <a:rPr lang="ja-JP" altLang="en-US" sz="2000" kern="0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８</a:t>
                      </a:r>
                      <a:r>
                        <a:rPr lang="ja-JP" sz="2000" kern="0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回</a:t>
                      </a:r>
                      <a:endParaRPr lang="ja-JP" sz="2000" kern="100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eaVert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800" kern="100" dirty="0">
                          <a:effectLst/>
                          <a:latin typeface="+mj-ea"/>
                          <a:ea typeface="+mj-ea"/>
                          <a:cs typeface="Times New Roman" panose="02020603050405020304" pitchFamily="18" charset="0"/>
                        </a:rPr>
                        <a:t>②事業計画書作成に向けての。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800" kern="100" dirty="0">
                          <a:effectLst/>
                          <a:latin typeface="+mj-ea"/>
                          <a:ea typeface="+mj-ea"/>
                          <a:cs typeface="Times New Roman" panose="02020603050405020304" pitchFamily="18" charset="0"/>
                        </a:rPr>
                        <a:t>グループワーク。事業内容確定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800" kern="100" dirty="0">
                          <a:effectLst/>
                          <a:latin typeface="+mj-ea"/>
                          <a:ea typeface="+mj-ea"/>
                          <a:cs typeface="Times New Roman" panose="02020603050405020304" pitchFamily="18" charset="0"/>
                        </a:rPr>
                        <a:t>ブレスト、</a:t>
                      </a:r>
                      <a:r>
                        <a:rPr lang="en-US" altLang="ja-JP" sz="1800" kern="100" dirty="0">
                          <a:effectLst/>
                          <a:latin typeface="+mj-ea"/>
                          <a:ea typeface="+mj-ea"/>
                          <a:cs typeface="Times New Roman" panose="02020603050405020304" pitchFamily="18" charset="0"/>
                        </a:rPr>
                        <a:t>SWOT</a:t>
                      </a:r>
                      <a:r>
                        <a:rPr lang="ja-JP" altLang="en-US" sz="1800" kern="100" dirty="0">
                          <a:effectLst/>
                          <a:latin typeface="+mj-ea"/>
                          <a:ea typeface="+mj-ea"/>
                          <a:cs typeface="Times New Roman" panose="02020603050405020304" pitchFamily="18" charset="0"/>
                        </a:rPr>
                        <a:t>分析、</a:t>
                      </a:r>
                      <a:r>
                        <a:rPr lang="en-US" altLang="ja-JP" sz="1800" kern="100" dirty="0">
                          <a:effectLst/>
                          <a:latin typeface="+mj-ea"/>
                          <a:ea typeface="+mj-ea"/>
                          <a:cs typeface="Times New Roman" panose="02020603050405020304" pitchFamily="18" charset="0"/>
                        </a:rPr>
                        <a:t>KJ</a:t>
                      </a:r>
                      <a:r>
                        <a:rPr lang="ja-JP" altLang="en-US" sz="1800" kern="100" dirty="0">
                          <a:effectLst/>
                          <a:latin typeface="+mj-ea"/>
                          <a:ea typeface="+mj-ea"/>
                          <a:cs typeface="Times New Roman" panose="02020603050405020304" pitchFamily="18" charset="0"/>
                        </a:rPr>
                        <a:t>法で導き出された、事業課題から事業</a:t>
                      </a:r>
                      <a:endParaRPr lang="en-US" altLang="ja-JP" sz="1800" kern="100" dirty="0"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800" kern="100" dirty="0">
                          <a:effectLst/>
                          <a:latin typeface="+mj-ea"/>
                          <a:ea typeface="+mj-ea"/>
                          <a:cs typeface="Times New Roman" panose="02020603050405020304" pitchFamily="18" charset="0"/>
                        </a:rPr>
                        <a:t>内容具体化に向けて、６</a:t>
                      </a:r>
                      <a:r>
                        <a:rPr lang="en-US" altLang="ja-JP" sz="1800" kern="100" dirty="0">
                          <a:effectLst/>
                          <a:latin typeface="+mj-ea"/>
                          <a:ea typeface="+mj-ea"/>
                          <a:cs typeface="Times New Roman" panose="02020603050405020304" pitchFamily="18" charset="0"/>
                        </a:rPr>
                        <a:t>W</a:t>
                      </a:r>
                      <a:r>
                        <a:rPr lang="ja-JP" altLang="en-US" sz="1800" kern="100" dirty="0">
                          <a:effectLst/>
                          <a:latin typeface="+mj-ea"/>
                          <a:ea typeface="+mj-ea"/>
                          <a:cs typeface="Times New Roman" panose="02020603050405020304" pitchFamily="18" charset="0"/>
                        </a:rPr>
                        <a:t>２</a:t>
                      </a:r>
                      <a:r>
                        <a:rPr lang="en-US" altLang="ja-JP" sz="1800" kern="100" dirty="0">
                          <a:effectLst/>
                          <a:latin typeface="+mj-ea"/>
                          <a:ea typeface="+mj-ea"/>
                          <a:cs typeface="Times New Roman" panose="02020603050405020304" pitchFamily="18" charset="0"/>
                        </a:rPr>
                        <a:t>H</a:t>
                      </a:r>
                      <a:r>
                        <a:rPr lang="ja-JP" altLang="en-US" sz="1800" kern="100" dirty="0">
                          <a:effectLst/>
                          <a:latin typeface="+mj-ea"/>
                          <a:ea typeface="+mj-ea"/>
                          <a:cs typeface="Times New Roman" panose="02020603050405020304" pitchFamily="18" charset="0"/>
                        </a:rPr>
                        <a:t>に基づいて纏めるグループワーク。</a:t>
                      </a:r>
                      <a:endParaRPr lang="ja-JP" sz="1800" kern="100" dirty="0"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800" kern="0" dirty="0">
                          <a:effectLst/>
                          <a:latin typeface="+mj-ea"/>
                          <a:ea typeface="+mj-ea"/>
                          <a:cs typeface="Times New Roman" panose="02020603050405020304" pitchFamily="18" charset="0"/>
                        </a:rPr>
                        <a:t>３</a:t>
                      </a:r>
                      <a:r>
                        <a:rPr lang="ja-JP" sz="1800" kern="0" dirty="0">
                          <a:effectLst/>
                          <a:latin typeface="+mj-ea"/>
                          <a:ea typeface="+mj-ea"/>
                          <a:cs typeface="Times New Roman" panose="02020603050405020304" pitchFamily="18" charset="0"/>
                        </a:rPr>
                        <a:t>月</a:t>
                      </a:r>
                      <a:endParaRPr lang="en-US" altLang="ja-JP" sz="1800" kern="0" dirty="0"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800" kern="0" dirty="0">
                          <a:effectLst/>
                          <a:latin typeface="+mj-ea"/>
                          <a:ea typeface="+mj-ea"/>
                          <a:cs typeface="Times New Roman" panose="02020603050405020304" pitchFamily="18" charset="0"/>
                        </a:rPr>
                        <a:t>１４日</a:t>
                      </a:r>
                      <a:endParaRPr lang="ja-JP" sz="1800" kern="100" dirty="0"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effectLst/>
                          <a:latin typeface="+mj-ea"/>
                          <a:ea typeface="+mj-ea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ja-JP" altLang="en-US" sz="1800" kern="0" dirty="0">
                          <a:effectLst/>
                          <a:latin typeface="+mj-ea"/>
                          <a:ea typeface="+mj-ea"/>
                          <a:cs typeface="Times New Roman" panose="02020603050405020304" pitchFamily="18" charset="0"/>
                        </a:rPr>
                        <a:t>日</a:t>
                      </a:r>
                      <a:r>
                        <a:rPr lang="en-US" sz="1800" kern="0" dirty="0">
                          <a:effectLst/>
                          <a:latin typeface="+mj-ea"/>
                          <a:ea typeface="+mj-ea"/>
                          <a:cs typeface="Times New Roman" panose="02020603050405020304" pitchFamily="18" charset="0"/>
                        </a:rPr>
                        <a:t>)</a:t>
                      </a:r>
                      <a:endParaRPr lang="ja-JP" sz="1800" kern="100" dirty="0"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1" lang="en-US" altLang="ja-JP" sz="1800" kern="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n-ea"/>
                          <a:cs typeface="Times New Roman" panose="02020603050405020304" pitchFamily="18" charset="0"/>
                        </a:rPr>
                        <a:t>10:00</a:t>
                      </a:r>
                      <a:endParaRPr kumimoji="1" lang="ja-JP" altLang="ja-JP" sz="1800" kern="100" dirty="0">
                        <a:solidFill>
                          <a:schemeClr val="tx1"/>
                        </a:solidFill>
                        <a:effectLst/>
                        <a:latin typeface="+mj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1" lang="ja-JP" altLang="ja-JP" sz="1800" kern="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n-ea"/>
                          <a:cs typeface="Times New Roman" panose="02020603050405020304" pitchFamily="18" charset="0"/>
                        </a:rPr>
                        <a:t>　～</a:t>
                      </a:r>
                      <a:endParaRPr kumimoji="1" lang="ja-JP" altLang="ja-JP" sz="1800" kern="100" dirty="0">
                        <a:solidFill>
                          <a:schemeClr val="tx1"/>
                        </a:solidFill>
                        <a:effectLst/>
                        <a:latin typeface="+mj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1" lang="en-US" altLang="ja-JP" sz="1800" kern="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n-ea"/>
                          <a:cs typeface="Times New Roman" panose="02020603050405020304" pitchFamily="18" charset="0"/>
                        </a:rPr>
                        <a:t>16</a:t>
                      </a:r>
                      <a:r>
                        <a:rPr kumimoji="1" lang="ja-JP" altLang="en-US" sz="1800" kern="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n-ea"/>
                          <a:cs typeface="Times New Roman" panose="02020603050405020304" pitchFamily="18" charset="0"/>
                        </a:rPr>
                        <a:t>：</a:t>
                      </a:r>
                      <a:r>
                        <a:rPr kumimoji="1" lang="en-US" altLang="ja-JP" sz="1800" kern="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n-ea"/>
                          <a:cs typeface="Times New Roman" panose="02020603050405020304" pitchFamily="18" charset="0"/>
                        </a:rPr>
                        <a:t>00</a:t>
                      </a:r>
                      <a:endParaRPr lang="ja-JP" sz="1800" kern="100" dirty="0"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16412231"/>
                  </a:ext>
                </a:extLst>
              </a:tr>
              <a:tr h="972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2000" kern="0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第</a:t>
                      </a:r>
                      <a:r>
                        <a:rPr lang="ja-JP" altLang="en-US" sz="2000" kern="0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９</a:t>
                      </a:r>
                      <a:r>
                        <a:rPr lang="ja-JP" sz="2000" kern="0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回</a:t>
                      </a:r>
                      <a:endParaRPr lang="ja-JP" sz="2000" kern="100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eaVert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800" kern="100" dirty="0">
                          <a:effectLst/>
                          <a:latin typeface="+mj-ea"/>
                          <a:ea typeface="+mj-ea"/>
                          <a:cs typeface="Times New Roman" panose="02020603050405020304" pitchFamily="18" charset="0"/>
                        </a:rPr>
                        <a:t>③事業計画書作成に向けての。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800" kern="100" dirty="0">
                          <a:effectLst/>
                          <a:latin typeface="+mj-ea"/>
                          <a:ea typeface="+mj-ea"/>
                          <a:cs typeface="Times New Roman" panose="02020603050405020304" pitchFamily="18" charset="0"/>
                        </a:rPr>
                        <a:t>グループワーク。事業案件完成。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800" kern="100" dirty="0">
                          <a:effectLst/>
                          <a:latin typeface="+mj-ea"/>
                          <a:ea typeface="+mj-ea"/>
                          <a:cs typeface="Times New Roman" panose="02020603050405020304" pitchFamily="18" charset="0"/>
                        </a:rPr>
                        <a:t>地域資源をテーマに</a:t>
                      </a:r>
                      <a:r>
                        <a:rPr lang="en-US" altLang="ja-JP" sz="1800" kern="100" dirty="0">
                          <a:effectLst/>
                          <a:latin typeface="+mj-ea"/>
                          <a:ea typeface="+mj-ea"/>
                          <a:cs typeface="Times New Roman" panose="02020603050405020304" pitchFamily="18" charset="0"/>
                        </a:rPr>
                        <a:t>6</a:t>
                      </a:r>
                      <a:r>
                        <a:rPr lang="ja-JP" altLang="en-US" sz="1800" kern="100" dirty="0">
                          <a:effectLst/>
                          <a:latin typeface="+mj-ea"/>
                          <a:ea typeface="+mj-ea"/>
                          <a:cs typeface="Times New Roman" panose="02020603050405020304" pitchFamily="18" charset="0"/>
                        </a:rPr>
                        <a:t>次化事業案件をグループで完成させるワークショップ、最後にグループごとに発表、質疑応答、講師より講評。</a:t>
                      </a:r>
                      <a:endParaRPr lang="en-US" altLang="ja-JP" sz="1800" kern="100" dirty="0"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800" kern="0" dirty="0">
                          <a:effectLst/>
                          <a:latin typeface="+mj-ea"/>
                          <a:ea typeface="+mj-ea"/>
                          <a:cs typeface="Times New Roman" panose="02020603050405020304" pitchFamily="18" charset="0"/>
                        </a:rPr>
                        <a:t>３月</a:t>
                      </a:r>
                      <a:endParaRPr lang="en-US" altLang="ja-JP" sz="1800" kern="0" dirty="0"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800" kern="0" dirty="0">
                          <a:effectLst/>
                          <a:latin typeface="+mj-ea"/>
                          <a:ea typeface="+mj-ea"/>
                          <a:cs typeface="Times New Roman" panose="02020603050405020304" pitchFamily="18" charset="0"/>
                        </a:rPr>
                        <a:t>２７日</a:t>
                      </a:r>
                      <a:endParaRPr lang="ja-JP" sz="1800" kern="100" dirty="0"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effectLst/>
                          <a:latin typeface="+mj-ea"/>
                          <a:ea typeface="+mj-ea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ja-JP" altLang="en-US" sz="1800" kern="0" dirty="0">
                          <a:effectLst/>
                          <a:latin typeface="+mj-ea"/>
                          <a:ea typeface="+mj-ea"/>
                          <a:cs typeface="Times New Roman" panose="02020603050405020304" pitchFamily="18" charset="0"/>
                        </a:rPr>
                        <a:t>土</a:t>
                      </a:r>
                      <a:r>
                        <a:rPr lang="en-US" sz="1800" kern="0" dirty="0">
                          <a:effectLst/>
                          <a:latin typeface="+mj-ea"/>
                          <a:ea typeface="+mj-ea"/>
                          <a:cs typeface="Times New Roman" panose="02020603050405020304" pitchFamily="18" charset="0"/>
                        </a:rPr>
                        <a:t>)</a:t>
                      </a:r>
                      <a:endParaRPr lang="ja-JP" sz="1800" kern="100" dirty="0"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1" lang="en-US" altLang="ja-JP" sz="1800" kern="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n-ea"/>
                          <a:cs typeface="Times New Roman" panose="02020603050405020304" pitchFamily="18" charset="0"/>
                        </a:rPr>
                        <a:t>10:00</a:t>
                      </a:r>
                      <a:endParaRPr kumimoji="1" lang="ja-JP" altLang="ja-JP" sz="1800" kern="100" dirty="0">
                        <a:solidFill>
                          <a:schemeClr val="tx1"/>
                        </a:solidFill>
                        <a:effectLst/>
                        <a:latin typeface="+mj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1" lang="ja-JP" altLang="ja-JP" sz="1800" kern="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n-ea"/>
                          <a:cs typeface="Times New Roman" panose="02020603050405020304" pitchFamily="18" charset="0"/>
                        </a:rPr>
                        <a:t>　～</a:t>
                      </a:r>
                      <a:endParaRPr kumimoji="1" lang="ja-JP" altLang="ja-JP" sz="1800" kern="100" dirty="0">
                        <a:solidFill>
                          <a:schemeClr val="tx1"/>
                        </a:solidFill>
                        <a:effectLst/>
                        <a:latin typeface="+mj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1" lang="en-US" altLang="ja-JP" sz="1800" kern="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n-ea"/>
                          <a:cs typeface="Times New Roman" panose="02020603050405020304" pitchFamily="18" charset="0"/>
                        </a:rPr>
                        <a:t>16</a:t>
                      </a:r>
                      <a:r>
                        <a:rPr kumimoji="1" lang="ja-JP" altLang="en-US" sz="1800" kern="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n-ea"/>
                          <a:cs typeface="Times New Roman" panose="02020603050405020304" pitchFamily="18" charset="0"/>
                        </a:rPr>
                        <a:t>：</a:t>
                      </a:r>
                      <a:r>
                        <a:rPr kumimoji="1" lang="en-US" altLang="ja-JP" sz="1800" kern="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n-ea"/>
                          <a:cs typeface="Times New Roman" panose="02020603050405020304" pitchFamily="18" charset="0"/>
                        </a:rPr>
                        <a:t>00</a:t>
                      </a:r>
                      <a:endParaRPr lang="ja-JP" sz="1800" kern="100" dirty="0"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62944177"/>
                  </a:ext>
                </a:extLst>
              </a:tr>
              <a:tr h="972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2000" kern="0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第</a:t>
                      </a:r>
                      <a:r>
                        <a:rPr lang="en-US" altLang="ja-JP" sz="2000" kern="0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10</a:t>
                      </a:r>
                      <a:r>
                        <a:rPr lang="ja-JP" sz="2000" kern="0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回</a:t>
                      </a:r>
                      <a:endParaRPr lang="ja-JP" sz="2000" kern="100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eaVert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800" kern="100" dirty="0">
                          <a:effectLst/>
                          <a:latin typeface="+mj-ea"/>
                          <a:ea typeface="+mj-ea"/>
                          <a:cs typeface="Times New Roman" panose="02020603050405020304" pitchFamily="18" charset="0"/>
                        </a:rPr>
                        <a:t>食プロレベル３～レベル４認定申請に向けた解説と記入研修。</a:t>
                      </a:r>
                      <a:endParaRPr lang="ja-JP" sz="1800" kern="100" dirty="0"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800" kern="0" dirty="0">
                          <a:effectLst/>
                          <a:latin typeface="+mj-ea"/>
                          <a:ea typeface="+mj-ea"/>
                          <a:cs typeface="Times New Roman" panose="02020603050405020304" pitchFamily="18" charset="0"/>
                        </a:rPr>
                        <a:t>食プロ段位認定の申請内容と補足説明、質疑応答、書き方の留意点などを申請書項目に沿って座学とワークショップで学ぶ。</a:t>
                      </a:r>
                      <a:endParaRPr lang="en-US" altLang="ja-JP" sz="1800" kern="0" dirty="0"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800" kern="0" dirty="0">
                          <a:effectLst/>
                          <a:latin typeface="+mj-ea"/>
                          <a:ea typeface="+mj-ea"/>
                          <a:cs typeface="Times New Roman" panose="02020603050405020304" pitchFamily="18" charset="0"/>
                        </a:rPr>
                        <a:t>３</a:t>
                      </a:r>
                      <a:r>
                        <a:rPr lang="ja-JP" sz="1800" kern="0" dirty="0">
                          <a:effectLst/>
                          <a:latin typeface="+mj-ea"/>
                          <a:ea typeface="+mj-ea"/>
                          <a:cs typeface="Times New Roman" panose="02020603050405020304" pitchFamily="18" charset="0"/>
                        </a:rPr>
                        <a:t>月</a:t>
                      </a:r>
                      <a:endParaRPr lang="en-US" altLang="ja-JP" sz="1800" kern="0" dirty="0"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800" kern="0">
                          <a:effectLst/>
                          <a:latin typeface="+mj-ea"/>
                          <a:ea typeface="+mj-ea"/>
                          <a:cs typeface="Times New Roman" panose="02020603050405020304" pitchFamily="18" charset="0"/>
                        </a:rPr>
                        <a:t>２８日</a:t>
                      </a:r>
                      <a:endParaRPr lang="ja-JP" sz="1800" kern="100" dirty="0"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effectLst/>
                          <a:latin typeface="+mj-ea"/>
                          <a:ea typeface="+mj-ea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ja-JP" altLang="en-US" sz="1800" kern="0" dirty="0">
                          <a:effectLst/>
                          <a:latin typeface="+mj-ea"/>
                          <a:ea typeface="+mj-ea"/>
                          <a:cs typeface="Times New Roman" panose="02020603050405020304" pitchFamily="18" charset="0"/>
                        </a:rPr>
                        <a:t>日</a:t>
                      </a:r>
                      <a:r>
                        <a:rPr lang="en-US" sz="1800" kern="0" dirty="0">
                          <a:effectLst/>
                          <a:latin typeface="+mj-ea"/>
                          <a:ea typeface="+mj-ea"/>
                          <a:cs typeface="Times New Roman" panose="02020603050405020304" pitchFamily="18" charset="0"/>
                        </a:rPr>
                        <a:t>)</a:t>
                      </a:r>
                      <a:endParaRPr lang="ja-JP" sz="1800" kern="100" dirty="0"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1" lang="en-US" altLang="ja-JP" sz="1800" kern="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n-ea"/>
                          <a:cs typeface="Times New Roman" panose="02020603050405020304" pitchFamily="18" charset="0"/>
                        </a:rPr>
                        <a:t>10:00</a:t>
                      </a:r>
                      <a:endParaRPr kumimoji="1" lang="ja-JP" altLang="ja-JP" sz="1800" kern="100" dirty="0">
                        <a:solidFill>
                          <a:schemeClr val="tx1"/>
                        </a:solidFill>
                        <a:effectLst/>
                        <a:latin typeface="+mj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1" lang="ja-JP" altLang="ja-JP" sz="1800" kern="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n-ea"/>
                          <a:cs typeface="Times New Roman" panose="02020603050405020304" pitchFamily="18" charset="0"/>
                        </a:rPr>
                        <a:t>　～</a:t>
                      </a:r>
                      <a:endParaRPr kumimoji="1" lang="ja-JP" altLang="ja-JP" sz="1800" kern="100" dirty="0">
                        <a:solidFill>
                          <a:schemeClr val="tx1"/>
                        </a:solidFill>
                        <a:effectLst/>
                        <a:latin typeface="+mj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1" lang="en-US" altLang="ja-JP" sz="1800" kern="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n-ea"/>
                          <a:cs typeface="Times New Roman" panose="02020603050405020304" pitchFamily="18" charset="0"/>
                        </a:rPr>
                        <a:t>16</a:t>
                      </a:r>
                      <a:r>
                        <a:rPr kumimoji="1" lang="ja-JP" altLang="en-US" sz="1800" kern="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n-ea"/>
                          <a:cs typeface="Times New Roman" panose="02020603050405020304" pitchFamily="18" charset="0"/>
                        </a:rPr>
                        <a:t>：</a:t>
                      </a:r>
                      <a:r>
                        <a:rPr kumimoji="1" lang="en-US" altLang="ja-JP" sz="1800" kern="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n-ea"/>
                          <a:cs typeface="Times New Roman" panose="02020603050405020304" pitchFamily="18" charset="0"/>
                        </a:rPr>
                        <a:t>00</a:t>
                      </a:r>
                      <a:endParaRPr lang="ja-JP" sz="1800" kern="100" dirty="0">
                        <a:effectLst/>
                        <a:latin typeface="+mj-ea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31711324"/>
                  </a:ext>
                </a:extLst>
              </a:tr>
            </a:tbl>
          </a:graphicData>
        </a:graphic>
      </p:graphicFrame>
      <p:sp>
        <p:nvSpPr>
          <p:cNvPr id="3" name="タイトル 1">
            <a:extLst>
              <a:ext uri="{FF2B5EF4-FFF2-40B4-BE49-F238E27FC236}">
                <a16:creationId xmlns:a16="http://schemas.microsoft.com/office/drawing/2014/main" id="{38F382D0-0024-4A65-AEFB-E531E0399EC9}"/>
              </a:ext>
            </a:extLst>
          </p:cNvPr>
          <p:cNvSpPr txBox="1">
            <a:spLocks/>
          </p:cNvSpPr>
          <p:nvPr/>
        </p:nvSpPr>
        <p:spPr>
          <a:xfrm>
            <a:off x="1" y="-45720"/>
            <a:ext cx="12192000" cy="765810"/>
          </a:xfrm>
          <a:prstGeom prst="rect">
            <a:avLst/>
          </a:prstGeom>
          <a:solidFill>
            <a:srgbClr val="99FF66"/>
          </a:solidFill>
        </p:spPr>
        <p:txBody>
          <a:bodyPr>
            <a:normAutofit fontScale="6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GP創英角ｺﾞｼｯｸUB" panose="020B0900000000000000" pitchFamily="50" charset="-128"/>
              <a:ea typeface="HGP創英角ｺﾞｼｯｸUB" panose="020B0900000000000000" pitchFamily="50" charset="-128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5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j-cs"/>
              </a:rPr>
              <a:t>食プロ育成講座　カリキュラム②　</a:t>
            </a:r>
            <a:r>
              <a:rPr kumimoji="1" lang="ja-JP" altLang="en-US" sz="53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j-cs"/>
              </a:rPr>
              <a:t>休日コース（土曜日・日曜日）</a:t>
            </a:r>
            <a:endParaRPr kumimoji="1" lang="ja-JP" altLang="en-US" sz="5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GP創英角ｺﾞｼｯｸUB" panose="020B0900000000000000" pitchFamily="50" charset="-128"/>
              <a:ea typeface="HGP創英角ｺﾞｼｯｸUB" panose="020B0900000000000000" pitchFamily="50" charset="-128"/>
              <a:cs typeface="+mj-cs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CB65FF8C-8A5B-4365-A991-ED9C9BA75B85}"/>
              </a:ext>
            </a:extLst>
          </p:cNvPr>
          <p:cNvSpPr/>
          <p:nvPr/>
        </p:nvSpPr>
        <p:spPr>
          <a:xfrm>
            <a:off x="930964" y="912019"/>
            <a:ext cx="1033007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ja-JP" sz="2000" b="0" i="0" u="none" strike="noStrike" kern="1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※</a:t>
            </a:r>
            <a:r>
              <a:rPr kumimoji="1" lang="ja-JP" altLang="en-US" sz="2000" b="0" i="0" u="none" strike="noStrike" kern="1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日程、時間は変わることがあります。都合の悪い日は</a:t>
            </a:r>
            <a:r>
              <a:rPr kumimoji="1" lang="en-US" altLang="ja-JP" sz="2000" b="0" i="0" u="none" strike="noStrike" kern="1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ZOOM</a:t>
            </a:r>
            <a:r>
              <a:rPr kumimoji="1" lang="ja-JP" altLang="en-US" sz="2000" b="0" i="0" u="none" strike="noStrike" kern="1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録画で補講していただきます。</a:t>
            </a:r>
            <a:endParaRPr kumimoji="1" lang="ja-JP" altLang="ja-JP" sz="2000" b="0" i="0" u="none" strike="noStrike" kern="1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49988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4000"/>
    </mc:Choice>
    <mc:Fallback>
      <p:transition advClick="0" advTm="4000"/>
    </mc:Fallback>
  </mc:AlternateContent>
</p:sld>
</file>

<file path=ppt/theme/theme1.xml><?xml version="1.0" encoding="utf-8"?>
<a:theme xmlns:a="http://schemas.openxmlformats.org/drawingml/2006/main" name="1_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638</Words>
  <Application>Microsoft Office PowerPoint</Application>
  <PresentationFormat>ワイド画面</PresentationFormat>
  <Paragraphs>112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0" baseType="lpstr">
      <vt:lpstr>HGP創英角ｺﾞｼｯｸUB</vt:lpstr>
      <vt:lpstr>ＭＳ Ｐゴシック</vt:lpstr>
      <vt:lpstr>游ゴシック</vt:lpstr>
      <vt:lpstr>Arial</vt:lpstr>
      <vt:lpstr>Calibri</vt:lpstr>
      <vt:lpstr>Calibri Light</vt:lpstr>
      <vt:lpstr>Century</vt:lpstr>
      <vt:lpstr>1_Office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江上 範博</dc:creator>
  <cp:lastModifiedBy>江上 範博</cp:lastModifiedBy>
  <cp:revision>3</cp:revision>
  <dcterms:created xsi:type="dcterms:W3CDTF">2021-01-06T03:06:34Z</dcterms:created>
  <dcterms:modified xsi:type="dcterms:W3CDTF">2021-01-06T03:22:27Z</dcterms:modified>
</cp:coreProperties>
</file>